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oston Angel" charset="1" panose="00000000000000000000"/>
      <p:regular r:id="rId26"/>
    </p:embeddedFont>
    <p:embeddedFont>
      <p:font typeface="Boston Angel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462623" y="-904406"/>
            <a:ext cx="5576762" cy="12095812"/>
            <a:chOff x="0" y="0"/>
            <a:chExt cx="514748" cy="1116472"/>
          </a:xfrm>
        </p:grpSpPr>
        <p:sp>
          <p:nvSpPr>
            <p:cNvPr name="Freeform 3" id="3"/>
            <p:cNvSpPr/>
            <p:nvPr/>
          </p:nvSpPr>
          <p:spPr>
            <a:xfrm flipH="false" flipV="false" rot="0">
              <a:off x="0" y="0"/>
              <a:ext cx="514748" cy="1116472"/>
            </a:xfrm>
            <a:custGeom>
              <a:avLst/>
              <a:gdLst/>
              <a:ahLst/>
              <a:cxnLst/>
              <a:rect r="r" b="b" t="t" l="l"/>
              <a:pathLst>
                <a:path h="1116472" w="514748">
                  <a:moveTo>
                    <a:pt x="0" y="0"/>
                  </a:moveTo>
                  <a:lnTo>
                    <a:pt x="514748" y="0"/>
                  </a:lnTo>
                  <a:lnTo>
                    <a:pt x="514748" y="1116472"/>
                  </a:lnTo>
                  <a:lnTo>
                    <a:pt x="0" y="1116472"/>
                  </a:lnTo>
                  <a:close/>
                </a:path>
              </a:pathLst>
            </a:custGeom>
            <a:blipFill>
              <a:blip r:embed="rId2">
                <a:alphaModFix amt="30000"/>
              </a:blip>
              <a:stretch>
                <a:fillRect l="-112774" t="0" r="-112774" b="0"/>
              </a:stretch>
            </a:blipFill>
          </p:spPr>
        </p:sp>
      </p:grpSp>
      <p:grpSp>
        <p:nvGrpSpPr>
          <p:cNvPr name="Group 4" id="4"/>
          <p:cNvGrpSpPr/>
          <p:nvPr/>
        </p:nvGrpSpPr>
        <p:grpSpPr>
          <a:xfrm rot="0">
            <a:off x="11317091" y="2438451"/>
            <a:ext cx="3420080" cy="5646847"/>
            <a:chOff x="0" y="0"/>
            <a:chExt cx="744780" cy="1229695"/>
          </a:xfrm>
        </p:grpSpPr>
        <p:sp>
          <p:nvSpPr>
            <p:cNvPr name="Freeform 5" id="5"/>
            <p:cNvSpPr/>
            <p:nvPr/>
          </p:nvSpPr>
          <p:spPr>
            <a:xfrm flipH="false" flipV="false" rot="0">
              <a:off x="0" y="0"/>
              <a:ext cx="744779" cy="1229695"/>
            </a:xfrm>
            <a:custGeom>
              <a:avLst/>
              <a:gdLst/>
              <a:ahLst/>
              <a:cxnLst/>
              <a:rect r="r" b="b" t="t" l="l"/>
              <a:pathLst>
                <a:path h="1229695" w="744779">
                  <a:moveTo>
                    <a:pt x="0" y="0"/>
                  </a:moveTo>
                  <a:lnTo>
                    <a:pt x="744779" y="0"/>
                  </a:lnTo>
                  <a:lnTo>
                    <a:pt x="744779" y="1229695"/>
                  </a:lnTo>
                  <a:lnTo>
                    <a:pt x="0" y="1229695"/>
                  </a:lnTo>
                  <a:close/>
                </a:path>
              </a:pathLst>
            </a:custGeom>
            <a:blipFill>
              <a:blip r:embed="rId3">
                <a:alphaModFix amt="60000"/>
              </a:blip>
              <a:stretch>
                <a:fillRect l="-4936" t="0" r="-4936" b="0"/>
              </a:stretch>
            </a:blipFill>
          </p:spPr>
        </p:sp>
      </p:grpSp>
      <p:sp>
        <p:nvSpPr>
          <p:cNvPr name="Freeform 6" id="6"/>
          <p:cNvSpPr/>
          <p:nvPr/>
        </p:nvSpPr>
        <p:spPr>
          <a:xfrm flipH="false" flipV="false" rot="0">
            <a:off x="0" y="-427028"/>
            <a:ext cx="4247214" cy="3332068"/>
          </a:xfrm>
          <a:custGeom>
            <a:avLst/>
            <a:gdLst/>
            <a:ahLst/>
            <a:cxnLst/>
            <a:rect r="r" b="b" t="t" l="l"/>
            <a:pathLst>
              <a:path h="3332068" w="4247214">
                <a:moveTo>
                  <a:pt x="0" y="0"/>
                </a:moveTo>
                <a:lnTo>
                  <a:pt x="4247214" y="0"/>
                </a:lnTo>
                <a:lnTo>
                  <a:pt x="4247214" y="3332069"/>
                </a:lnTo>
                <a:lnTo>
                  <a:pt x="0" y="3332069"/>
                </a:lnTo>
                <a:lnTo>
                  <a:pt x="0" y="0"/>
                </a:lnTo>
                <a:close/>
              </a:path>
            </a:pathLst>
          </a:custGeom>
          <a:blipFill>
            <a:blip r:embed="rId4"/>
            <a:stretch>
              <a:fillRect l="0" t="0" r="0" b="0"/>
            </a:stretch>
          </a:blipFill>
        </p:spPr>
      </p:sp>
      <p:sp>
        <p:nvSpPr>
          <p:cNvPr name="TextBox 7" id="7"/>
          <p:cNvSpPr txBox="true"/>
          <p:nvPr/>
        </p:nvSpPr>
        <p:spPr>
          <a:xfrm rot="0">
            <a:off x="1028700" y="2957274"/>
            <a:ext cx="9667875" cy="4028648"/>
          </a:xfrm>
          <a:prstGeom prst="rect">
            <a:avLst/>
          </a:prstGeom>
        </p:spPr>
        <p:txBody>
          <a:bodyPr anchor="t" rtlCol="false" tIns="0" lIns="0" bIns="0" rIns="0">
            <a:spAutoFit/>
          </a:bodyPr>
          <a:lstStyle/>
          <a:p>
            <a:pPr algn="l">
              <a:lnSpc>
                <a:spcPts val="14983"/>
              </a:lnSpc>
            </a:pPr>
            <a:r>
              <a:rPr lang="en-US" sz="14983" spc="943">
                <a:solidFill>
                  <a:srgbClr val="E8CFA7"/>
                </a:solidFill>
                <a:latin typeface="Boston Angel"/>
                <a:ea typeface="Boston Angel"/>
                <a:cs typeface="Boston Angel"/>
                <a:sym typeface="Boston Angel"/>
              </a:rPr>
              <a:t>THE GLAMOUR</a:t>
            </a:r>
          </a:p>
        </p:txBody>
      </p:sp>
      <p:sp>
        <p:nvSpPr>
          <p:cNvPr name="TextBox 8" id="8"/>
          <p:cNvSpPr txBox="true"/>
          <p:nvPr/>
        </p:nvSpPr>
        <p:spPr>
          <a:xfrm rot="0">
            <a:off x="1274105" y="7243922"/>
            <a:ext cx="8254769" cy="1482727"/>
          </a:xfrm>
          <a:prstGeom prst="rect">
            <a:avLst/>
          </a:prstGeom>
        </p:spPr>
        <p:txBody>
          <a:bodyPr anchor="t" rtlCol="false" tIns="0" lIns="0" bIns="0" rIns="0">
            <a:spAutoFit/>
          </a:bodyPr>
          <a:lstStyle/>
          <a:p>
            <a:pPr algn="just">
              <a:lnSpc>
                <a:spcPts val="5949"/>
              </a:lnSpc>
            </a:pPr>
            <a:r>
              <a:rPr lang="en-US" sz="3499">
                <a:solidFill>
                  <a:srgbClr val="E8CFA7"/>
                </a:solidFill>
                <a:latin typeface="Boston Angel"/>
                <a:ea typeface="Boston Angel"/>
                <a:cs typeface="Boston Angel"/>
                <a:sym typeface="Boston Angel"/>
              </a:rPr>
              <a:t>Crafting Elegance,</a:t>
            </a:r>
          </a:p>
          <a:p>
            <a:pPr algn="just">
              <a:lnSpc>
                <a:spcPts val="5949"/>
              </a:lnSpc>
            </a:pPr>
            <a:r>
              <a:rPr lang="en-US" sz="3499">
                <a:solidFill>
                  <a:srgbClr val="E8CFA7"/>
                </a:solidFill>
                <a:latin typeface="Boston Angel"/>
                <a:ea typeface="Boston Angel"/>
                <a:cs typeface="Boston Angel"/>
                <a:sym typeface="Boston Angel"/>
              </a:rPr>
              <a:t> One Look at a Time.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1028700" y="1974027"/>
            <a:ext cx="10199753" cy="7165327"/>
          </a:xfrm>
          <a:custGeom>
            <a:avLst/>
            <a:gdLst/>
            <a:ahLst/>
            <a:cxnLst/>
            <a:rect r="r" b="b" t="t" l="l"/>
            <a:pathLst>
              <a:path h="7165327" w="10199753">
                <a:moveTo>
                  <a:pt x="0" y="0"/>
                </a:moveTo>
                <a:lnTo>
                  <a:pt x="10199753" y="0"/>
                </a:lnTo>
                <a:lnTo>
                  <a:pt x="10199753" y="7165327"/>
                </a:lnTo>
                <a:lnTo>
                  <a:pt x="0" y="7165327"/>
                </a:lnTo>
                <a:lnTo>
                  <a:pt x="0" y="0"/>
                </a:lnTo>
                <a:close/>
              </a:path>
            </a:pathLst>
          </a:custGeom>
          <a:blipFill>
            <a:blip r:embed="rId3"/>
            <a:stretch>
              <a:fillRect l="0" t="0" r="0" b="0"/>
            </a:stretch>
          </a:blipFill>
        </p:spPr>
      </p:sp>
      <p:sp>
        <p:nvSpPr>
          <p:cNvPr name="TextBox 4" id="4"/>
          <p:cNvSpPr txBox="true"/>
          <p:nvPr/>
        </p:nvSpPr>
        <p:spPr>
          <a:xfrm rot="0">
            <a:off x="5383969" y="635691"/>
            <a:ext cx="7520061" cy="833719"/>
          </a:xfrm>
          <a:prstGeom prst="rect">
            <a:avLst/>
          </a:prstGeom>
        </p:spPr>
        <p:txBody>
          <a:bodyPr anchor="t" rtlCol="false" tIns="0" lIns="0" bIns="0" rIns="0">
            <a:spAutoFit/>
          </a:bodyPr>
          <a:lstStyle/>
          <a:p>
            <a:pPr algn="l">
              <a:lnSpc>
                <a:spcPts val="5823"/>
              </a:lnSpc>
            </a:pPr>
            <a:r>
              <a:rPr lang="en-US" sz="5823">
                <a:solidFill>
                  <a:srgbClr val="CB9216"/>
                </a:solidFill>
                <a:latin typeface="Boston Angel"/>
                <a:ea typeface="Boston Angel"/>
                <a:cs typeface="Boston Angel"/>
                <a:sym typeface="Boston Angel"/>
              </a:rPr>
              <a:t>figma design - Admin Side</a:t>
            </a:r>
          </a:p>
        </p:txBody>
      </p:sp>
      <p:sp>
        <p:nvSpPr>
          <p:cNvPr name="TextBox 5" id="5"/>
          <p:cNvSpPr txBox="true"/>
          <p:nvPr/>
        </p:nvSpPr>
        <p:spPr>
          <a:xfrm rot="0">
            <a:off x="11741780" y="2563562"/>
            <a:ext cx="5324410" cy="1381780"/>
          </a:xfrm>
          <a:prstGeom prst="rect">
            <a:avLst/>
          </a:prstGeom>
        </p:spPr>
        <p:txBody>
          <a:bodyPr anchor="t" rtlCol="false" tIns="0" lIns="0" bIns="0" rIns="0">
            <a:spAutoFit/>
          </a:bodyPr>
          <a:lstStyle/>
          <a:p>
            <a:pPr algn="l">
              <a:lnSpc>
                <a:spcPts val="3638"/>
              </a:lnSpc>
            </a:pPr>
            <a:r>
              <a:rPr lang="en-US" sz="2599">
                <a:solidFill>
                  <a:srgbClr val="E8CFA7"/>
                </a:solidFill>
                <a:latin typeface="Boston Angel"/>
                <a:ea typeface="Boston Angel"/>
                <a:cs typeface="Boston Angel"/>
                <a:sym typeface="Boston Angel"/>
              </a:rPr>
              <a:t>This is the home page of Admin Side.</a:t>
            </a:r>
          </a:p>
          <a:p>
            <a:pPr algn="l">
              <a:lnSpc>
                <a:spcPts val="3638"/>
              </a:lnSpc>
            </a:pPr>
            <a:r>
              <a:rPr lang="en-US" sz="2599">
                <a:solidFill>
                  <a:srgbClr val="E8CFA7"/>
                </a:solidFill>
                <a:latin typeface="Boston Angel"/>
                <a:ea typeface="Boston Angel"/>
                <a:cs typeface="Boston Angel"/>
                <a:sym typeface="Boston Angel"/>
              </a:rPr>
              <a:t>Admin can see today’s appointment in home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3240" y="2001122"/>
            <a:ext cx="9529162" cy="6707478"/>
          </a:xfrm>
          <a:custGeom>
            <a:avLst/>
            <a:gdLst/>
            <a:ahLst/>
            <a:cxnLst/>
            <a:rect r="r" b="b" t="t" l="l"/>
            <a:pathLst>
              <a:path h="6707478" w="9529162">
                <a:moveTo>
                  <a:pt x="0" y="0"/>
                </a:moveTo>
                <a:lnTo>
                  <a:pt x="9529161" y="0"/>
                </a:lnTo>
                <a:lnTo>
                  <a:pt x="9529161" y="6707478"/>
                </a:lnTo>
                <a:lnTo>
                  <a:pt x="0" y="6707478"/>
                </a:lnTo>
                <a:lnTo>
                  <a:pt x="0" y="0"/>
                </a:lnTo>
                <a:close/>
              </a:path>
            </a:pathLst>
          </a:custGeom>
          <a:blipFill>
            <a:blip r:embed="rId2"/>
            <a:stretch>
              <a:fillRect l="0" t="0" r="0" b="0"/>
            </a:stretch>
          </a:blipFill>
        </p:spPr>
      </p:sp>
      <p:sp>
        <p:nvSpPr>
          <p:cNvPr name="Freeform 3" id="3"/>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3"/>
            <a:stretch>
              <a:fillRect l="0" t="0" r="0" b="0"/>
            </a:stretch>
          </a:blipFill>
        </p:spPr>
      </p:sp>
      <p:sp>
        <p:nvSpPr>
          <p:cNvPr name="TextBox 4" id="4"/>
          <p:cNvSpPr txBox="true"/>
          <p:nvPr/>
        </p:nvSpPr>
        <p:spPr>
          <a:xfrm rot="0">
            <a:off x="5383969" y="635691"/>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Admin Side</a:t>
            </a:r>
          </a:p>
        </p:txBody>
      </p:sp>
      <p:grpSp>
        <p:nvGrpSpPr>
          <p:cNvPr name="Group 5" id="5"/>
          <p:cNvGrpSpPr/>
          <p:nvPr/>
        </p:nvGrpSpPr>
        <p:grpSpPr>
          <a:xfrm rot="0">
            <a:off x="10127551" y="2117077"/>
            <a:ext cx="4064954" cy="2198537"/>
            <a:chOff x="0" y="0"/>
            <a:chExt cx="812800" cy="439604"/>
          </a:xfrm>
        </p:grpSpPr>
        <p:sp>
          <p:nvSpPr>
            <p:cNvPr name="Freeform 6" id="6"/>
            <p:cNvSpPr/>
            <p:nvPr/>
          </p:nvSpPr>
          <p:spPr>
            <a:xfrm flipH="false" flipV="false" rot="0">
              <a:off x="0" y="0"/>
              <a:ext cx="812800" cy="439604"/>
            </a:xfrm>
            <a:custGeom>
              <a:avLst/>
              <a:gdLst/>
              <a:ahLst/>
              <a:cxnLst/>
              <a:rect r="r" b="b" t="t" l="l"/>
              <a:pathLst>
                <a:path h="439604" w="812800">
                  <a:moveTo>
                    <a:pt x="0" y="0"/>
                  </a:moveTo>
                  <a:lnTo>
                    <a:pt x="812800" y="0"/>
                  </a:lnTo>
                  <a:lnTo>
                    <a:pt x="812800" y="439604"/>
                  </a:lnTo>
                  <a:lnTo>
                    <a:pt x="0" y="439604"/>
                  </a:lnTo>
                  <a:close/>
                </a:path>
              </a:pathLst>
            </a:custGeom>
            <a:blipFill>
              <a:blip r:embed="rId4"/>
              <a:stretch>
                <a:fillRect l="0" t="-2106" r="0" b="-2106"/>
              </a:stretch>
            </a:blipFill>
          </p:spPr>
        </p:sp>
      </p:grpSp>
      <p:grpSp>
        <p:nvGrpSpPr>
          <p:cNvPr name="Group 7" id="7"/>
          <p:cNvGrpSpPr/>
          <p:nvPr/>
        </p:nvGrpSpPr>
        <p:grpSpPr>
          <a:xfrm rot="0">
            <a:off x="10278548" y="4963281"/>
            <a:ext cx="3587809" cy="2837508"/>
            <a:chOff x="0" y="0"/>
            <a:chExt cx="555846" cy="439604"/>
          </a:xfrm>
        </p:grpSpPr>
        <p:sp>
          <p:nvSpPr>
            <p:cNvPr name="Freeform 8" id="8"/>
            <p:cNvSpPr/>
            <p:nvPr/>
          </p:nvSpPr>
          <p:spPr>
            <a:xfrm flipH="false" flipV="false" rot="0">
              <a:off x="0" y="0"/>
              <a:ext cx="555846" cy="439604"/>
            </a:xfrm>
            <a:custGeom>
              <a:avLst/>
              <a:gdLst/>
              <a:ahLst/>
              <a:cxnLst/>
              <a:rect r="r" b="b" t="t" l="l"/>
              <a:pathLst>
                <a:path h="439604" w="555846">
                  <a:moveTo>
                    <a:pt x="0" y="0"/>
                  </a:moveTo>
                  <a:lnTo>
                    <a:pt x="555846" y="0"/>
                  </a:lnTo>
                  <a:lnTo>
                    <a:pt x="555846" y="439604"/>
                  </a:lnTo>
                  <a:lnTo>
                    <a:pt x="0" y="439604"/>
                  </a:lnTo>
                  <a:close/>
                </a:path>
              </a:pathLst>
            </a:custGeom>
            <a:blipFill>
              <a:blip r:embed="rId5"/>
              <a:stretch>
                <a:fillRect l="-1860" t="0" r="-1860" b="0"/>
              </a:stretch>
            </a:blipFill>
          </p:spPr>
        </p:sp>
      </p:grpSp>
      <p:sp>
        <p:nvSpPr>
          <p:cNvPr name="TextBox 9" id="9"/>
          <p:cNvSpPr txBox="true"/>
          <p:nvPr/>
        </p:nvSpPr>
        <p:spPr>
          <a:xfrm rot="0">
            <a:off x="14190208" y="4699825"/>
            <a:ext cx="3646105" cy="4008775"/>
          </a:xfrm>
          <a:prstGeom prst="rect">
            <a:avLst/>
          </a:prstGeom>
        </p:spPr>
        <p:txBody>
          <a:bodyPr anchor="t" rtlCol="false" tIns="0" lIns="0" bIns="0" rIns="0">
            <a:spAutoFit/>
          </a:bodyPr>
          <a:lstStyle/>
          <a:p>
            <a:pPr algn="l">
              <a:lnSpc>
                <a:spcPts val="3218"/>
              </a:lnSpc>
            </a:pPr>
            <a:r>
              <a:rPr lang="en-US" sz="2299">
                <a:solidFill>
                  <a:srgbClr val="E8CFA7"/>
                </a:solidFill>
                <a:latin typeface="Boston Angel"/>
                <a:ea typeface="Boston Angel"/>
                <a:cs typeface="Boston Angel"/>
                <a:sym typeface="Boston Angel"/>
              </a:rPr>
              <a:t>This is all Appointments Page , Admin can cancel or postpone any Appointment and it will open an popup and it will allow Admin to write reason for cancelling appointment or postponing appointment, it allows admin to set new date and time for new postponed appointment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9526671" y="1955683"/>
            <a:ext cx="8530484" cy="6057690"/>
          </a:xfrm>
          <a:custGeom>
            <a:avLst/>
            <a:gdLst/>
            <a:ahLst/>
            <a:cxnLst/>
            <a:rect r="r" b="b" t="t" l="l"/>
            <a:pathLst>
              <a:path h="6057690" w="8530484">
                <a:moveTo>
                  <a:pt x="0" y="0"/>
                </a:moveTo>
                <a:lnTo>
                  <a:pt x="8530484" y="0"/>
                </a:lnTo>
                <a:lnTo>
                  <a:pt x="8530484" y="6057690"/>
                </a:lnTo>
                <a:lnTo>
                  <a:pt x="0" y="6057690"/>
                </a:lnTo>
                <a:lnTo>
                  <a:pt x="0" y="0"/>
                </a:lnTo>
                <a:close/>
              </a:path>
            </a:pathLst>
          </a:custGeom>
          <a:blipFill>
            <a:blip r:embed="rId3"/>
            <a:stretch>
              <a:fillRect l="0" t="0" r="0" b="0"/>
            </a:stretch>
          </a:blipFill>
        </p:spPr>
      </p:sp>
      <p:sp>
        <p:nvSpPr>
          <p:cNvPr name="TextBox 4" id="4"/>
          <p:cNvSpPr txBox="true"/>
          <p:nvPr/>
        </p:nvSpPr>
        <p:spPr>
          <a:xfrm rot="0">
            <a:off x="5991407" y="468160"/>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Freeform 5" id="5"/>
          <p:cNvSpPr/>
          <p:nvPr/>
        </p:nvSpPr>
        <p:spPr>
          <a:xfrm flipH="false" flipV="false" rot="0">
            <a:off x="528404" y="2000713"/>
            <a:ext cx="8761329" cy="6012660"/>
          </a:xfrm>
          <a:custGeom>
            <a:avLst/>
            <a:gdLst/>
            <a:ahLst/>
            <a:cxnLst/>
            <a:rect r="r" b="b" t="t" l="l"/>
            <a:pathLst>
              <a:path h="6012660" w="8761329">
                <a:moveTo>
                  <a:pt x="0" y="0"/>
                </a:moveTo>
                <a:lnTo>
                  <a:pt x="8761329" y="0"/>
                </a:lnTo>
                <a:lnTo>
                  <a:pt x="8761329" y="6012660"/>
                </a:lnTo>
                <a:lnTo>
                  <a:pt x="0" y="6012660"/>
                </a:lnTo>
                <a:lnTo>
                  <a:pt x="0" y="0"/>
                </a:lnTo>
                <a:close/>
              </a:path>
            </a:pathLst>
          </a:custGeom>
          <a:blipFill>
            <a:blip r:embed="rId4"/>
            <a:stretch>
              <a:fillRect l="0" t="0" r="0" b="-3351"/>
            </a:stretch>
          </a:blipFill>
        </p:spPr>
      </p:sp>
      <p:sp>
        <p:nvSpPr>
          <p:cNvPr name="TextBox 6" id="6"/>
          <p:cNvSpPr txBox="true"/>
          <p:nvPr/>
        </p:nvSpPr>
        <p:spPr>
          <a:xfrm rot="0">
            <a:off x="518413" y="8309290"/>
            <a:ext cx="12314059" cy="1381780"/>
          </a:xfrm>
          <a:prstGeom prst="rect">
            <a:avLst/>
          </a:prstGeom>
        </p:spPr>
        <p:txBody>
          <a:bodyPr anchor="t" rtlCol="false" tIns="0" lIns="0" bIns="0" rIns="0">
            <a:spAutoFit/>
          </a:bodyPr>
          <a:lstStyle/>
          <a:p>
            <a:pPr algn="l">
              <a:lnSpc>
                <a:spcPts val="3638"/>
              </a:lnSpc>
            </a:pPr>
            <a:r>
              <a:rPr lang="en-US" sz="2599">
                <a:solidFill>
                  <a:srgbClr val="E8CFA7"/>
                </a:solidFill>
                <a:latin typeface="Boston Angel"/>
                <a:ea typeface="Boston Angel"/>
                <a:cs typeface="Boston Angel"/>
                <a:sym typeface="Boston Angel"/>
              </a:rPr>
              <a:t>This is our Users page.</a:t>
            </a:r>
          </a:p>
          <a:p>
            <a:pPr algn="l">
              <a:lnSpc>
                <a:spcPts val="3638"/>
              </a:lnSpc>
            </a:pPr>
            <a:r>
              <a:rPr lang="en-US" sz="2599">
                <a:solidFill>
                  <a:srgbClr val="E8CFA7"/>
                </a:solidFill>
                <a:latin typeface="Boston Angel"/>
                <a:ea typeface="Boston Angel"/>
                <a:cs typeface="Boston Angel"/>
                <a:sym typeface="Boston Angel"/>
              </a:rPr>
              <a:t>It displays all user details , Admin can see activity of each user and can delete each user.</a:t>
            </a:r>
          </a:p>
          <a:p>
            <a:pPr algn="l">
              <a:lnSpc>
                <a:spcPts val="3638"/>
              </a:lnSpc>
            </a:pPr>
            <a:r>
              <a:rPr lang="en-US" sz="2599">
                <a:solidFill>
                  <a:srgbClr val="E8CFA7"/>
                </a:solidFill>
                <a:latin typeface="Boston Angel"/>
                <a:ea typeface="Boston Angel"/>
                <a:cs typeface="Boston Angel"/>
                <a:sym typeface="Boston Angel"/>
              </a:rPr>
              <a:t>Admin can register user also.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571940" y="2071116"/>
            <a:ext cx="8232268" cy="5711652"/>
          </a:xfrm>
          <a:custGeom>
            <a:avLst/>
            <a:gdLst/>
            <a:ahLst/>
            <a:cxnLst/>
            <a:rect r="r" b="b" t="t" l="l"/>
            <a:pathLst>
              <a:path h="5711652" w="8232268">
                <a:moveTo>
                  <a:pt x="0" y="0"/>
                </a:moveTo>
                <a:lnTo>
                  <a:pt x="8232268" y="0"/>
                </a:lnTo>
                <a:lnTo>
                  <a:pt x="8232268" y="5711652"/>
                </a:lnTo>
                <a:lnTo>
                  <a:pt x="0" y="5711652"/>
                </a:lnTo>
                <a:lnTo>
                  <a:pt x="0" y="0"/>
                </a:lnTo>
                <a:close/>
              </a:path>
            </a:pathLst>
          </a:custGeom>
          <a:blipFill>
            <a:blip r:embed="rId3"/>
            <a:stretch>
              <a:fillRect l="0" t="-1841" r="0" b="-643"/>
            </a:stretch>
          </a:blipFill>
        </p:spPr>
      </p:sp>
      <p:sp>
        <p:nvSpPr>
          <p:cNvPr name="Freeform 4" id="4"/>
          <p:cNvSpPr/>
          <p:nvPr/>
        </p:nvSpPr>
        <p:spPr>
          <a:xfrm flipH="false" flipV="false" rot="0">
            <a:off x="9144000" y="2071116"/>
            <a:ext cx="8232268" cy="5711652"/>
          </a:xfrm>
          <a:custGeom>
            <a:avLst/>
            <a:gdLst/>
            <a:ahLst/>
            <a:cxnLst/>
            <a:rect r="r" b="b" t="t" l="l"/>
            <a:pathLst>
              <a:path h="5711652" w="8232268">
                <a:moveTo>
                  <a:pt x="0" y="0"/>
                </a:moveTo>
                <a:lnTo>
                  <a:pt x="8232268" y="0"/>
                </a:lnTo>
                <a:lnTo>
                  <a:pt x="8232268" y="5711652"/>
                </a:lnTo>
                <a:lnTo>
                  <a:pt x="0" y="5711652"/>
                </a:lnTo>
                <a:lnTo>
                  <a:pt x="0" y="0"/>
                </a:lnTo>
                <a:close/>
              </a:path>
            </a:pathLst>
          </a:custGeom>
          <a:blipFill>
            <a:blip r:embed="rId4"/>
            <a:stretch>
              <a:fillRect l="0" t="-1232" r="0" b="-1232"/>
            </a:stretch>
          </a:blipFill>
        </p:spPr>
      </p:sp>
      <p:sp>
        <p:nvSpPr>
          <p:cNvPr name="TextBox 5" id="5"/>
          <p:cNvSpPr txBox="true"/>
          <p:nvPr/>
        </p:nvSpPr>
        <p:spPr>
          <a:xfrm rot="0">
            <a:off x="6014305" y="480196"/>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TextBox 6" id="6"/>
          <p:cNvSpPr txBox="true"/>
          <p:nvPr/>
        </p:nvSpPr>
        <p:spPr>
          <a:xfrm rot="0">
            <a:off x="571940" y="8333212"/>
            <a:ext cx="8572060" cy="924580"/>
          </a:xfrm>
          <a:prstGeom prst="rect">
            <a:avLst/>
          </a:prstGeom>
        </p:spPr>
        <p:txBody>
          <a:bodyPr anchor="t" rtlCol="false" tIns="0" lIns="0" bIns="0" rIns="0">
            <a:spAutoFit/>
          </a:bodyPr>
          <a:lstStyle/>
          <a:p>
            <a:pPr algn="l">
              <a:lnSpc>
                <a:spcPts val="3638"/>
              </a:lnSpc>
            </a:pPr>
            <a:r>
              <a:rPr lang="en-US" sz="2599">
                <a:solidFill>
                  <a:srgbClr val="E8CFA7"/>
                </a:solidFill>
                <a:latin typeface="Boston Angel"/>
                <a:ea typeface="Boston Angel"/>
                <a:cs typeface="Boston Angel"/>
                <a:sym typeface="Boston Angel"/>
              </a:rPr>
              <a:t>This is how admin can see activity of each user ,</a:t>
            </a:r>
          </a:p>
          <a:p>
            <a:pPr algn="l">
              <a:lnSpc>
                <a:spcPts val="3638"/>
              </a:lnSpc>
            </a:pPr>
            <a:r>
              <a:rPr lang="en-US" sz="2599">
                <a:solidFill>
                  <a:srgbClr val="E8CFA7"/>
                </a:solidFill>
                <a:latin typeface="Boston Angel"/>
                <a:ea typeface="Boston Angel"/>
                <a:cs typeface="Boston Angel"/>
                <a:sym typeface="Boston Angel"/>
              </a:rPr>
              <a:t>what they ordered and if they booked any Appointment of not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074956"/>
            <a:ext cx="7925964" cy="5348181"/>
          </a:xfrm>
          <a:custGeom>
            <a:avLst/>
            <a:gdLst/>
            <a:ahLst/>
            <a:cxnLst/>
            <a:rect r="r" b="b" t="t" l="l"/>
            <a:pathLst>
              <a:path h="5348181" w="7925964">
                <a:moveTo>
                  <a:pt x="0" y="0"/>
                </a:moveTo>
                <a:lnTo>
                  <a:pt x="7925964" y="0"/>
                </a:lnTo>
                <a:lnTo>
                  <a:pt x="7925964" y="5348181"/>
                </a:lnTo>
                <a:lnTo>
                  <a:pt x="0" y="5348181"/>
                </a:lnTo>
                <a:lnTo>
                  <a:pt x="0" y="0"/>
                </a:lnTo>
                <a:close/>
              </a:path>
            </a:pathLst>
          </a:custGeom>
          <a:blipFill>
            <a:blip r:embed="rId2"/>
            <a:stretch>
              <a:fillRect l="0" t="-2267" r="0" b="-2267"/>
            </a:stretch>
          </a:blipFill>
        </p:spPr>
      </p:sp>
      <p:sp>
        <p:nvSpPr>
          <p:cNvPr name="Freeform 3" id="3"/>
          <p:cNvSpPr/>
          <p:nvPr/>
        </p:nvSpPr>
        <p:spPr>
          <a:xfrm flipH="false" flipV="false" rot="0">
            <a:off x="9144000" y="2074956"/>
            <a:ext cx="3223691" cy="3163235"/>
          </a:xfrm>
          <a:custGeom>
            <a:avLst/>
            <a:gdLst/>
            <a:ahLst/>
            <a:cxnLst/>
            <a:rect r="r" b="b" t="t" l="l"/>
            <a:pathLst>
              <a:path h="3163235" w="3223691">
                <a:moveTo>
                  <a:pt x="0" y="0"/>
                </a:moveTo>
                <a:lnTo>
                  <a:pt x="3223691" y="0"/>
                </a:lnTo>
                <a:lnTo>
                  <a:pt x="3223691" y="3163235"/>
                </a:lnTo>
                <a:lnTo>
                  <a:pt x="0" y="3163235"/>
                </a:lnTo>
                <a:lnTo>
                  <a:pt x="0" y="0"/>
                </a:lnTo>
                <a:close/>
              </a:path>
            </a:pathLst>
          </a:custGeom>
          <a:blipFill>
            <a:blip r:embed="rId3"/>
            <a:stretch>
              <a:fillRect l="0" t="-2186" r="0" b="-2186"/>
            </a:stretch>
          </a:blipFill>
        </p:spPr>
      </p:sp>
      <p:sp>
        <p:nvSpPr>
          <p:cNvPr name="Freeform 4" id="4"/>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4"/>
            <a:stretch>
              <a:fillRect l="0" t="0" r="0" b="0"/>
            </a:stretch>
          </a:blipFill>
        </p:spPr>
      </p:sp>
      <p:sp>
        <p:nvSpPr>
          <p:cNvPr name="TextBox 5" id="5"/>
          <p:cNvSpPr txBox="true"/>
          <p:nvPr/>
        </p:nvSpPr>
        <p:spPr>
          <a:xfrm rot="0">
            <a:off x="6014305" y="480196"/>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CB9216"/>
                </a:solidFill>
                <a:latin typeface="Boston Angel"/>
                <a:ea typeface="Boston Angel"/>
                <a:cs typeface="Boston Angel"/>
                <a:sym typeface="Boston Angel"/>
              </a:rPr>
              <a:t>figma design - Admin Side</a:t>
            </a:r>
          </a:p>
        </p:txBody>
      </p:sp>
      <p:sp>
        <p:nvSpPr>
          <p:cNvPr name="TextBox 6" id="6"/>
          <p:cNvSpPr txBox="true"/>
          <p:nvPr/>
        </p:nvSpPr>
        <p:spPr>
          <a:xfrm rot="0">
            <a:off x="9144000" y="5742200"/>
            <a:ext cx="8390158" cy="705990"/>
          </a:xfrm>
          <a:prstGeom prst="rect">
            <a:avLst/>
          </a:prstGeom>
        </p:spPr>
        <p:txBody>
          <a:bodyPr anchor="t" rtlCol="false" tIns="0" lIns="0" bIns="0" rIns="0">
            <a:spAutoFit/>
          </a:bodyPr>
          <a:lstStyle/>
          <a:p>
            <a:pPr algn="l">
              <a:lnSpc>
                <a:spcPts val="2675"/>
              </a:lnSpc>
              <a:spcBef>
                <a:spcPct val="0"/>
              </a:spcBef>
            </a:pPr>
            <a:r>
              <a:rPr lang="en-US" sz="2675">
                <a:solidFill>
                  <a:srgbClr val="E8CFA7"/>
                </a:solidFill>
                <a:latin typeface="Boston Angel"/>
                <a:ea typeface="Boston Angel"/>
                <a:cs typeface="Boston Angel"/>
                <a:sym typeface="Boston Angel"/>
              </a:rPr>
              <a:t>This section allows the admin to monitor user Products, including their New Products adding and editing.</a:t>
            </a:r>
          </a:p>
        </p:txBody>
      </p:sp>
      <p:sp>
        <p:nvSpPr>
          <p:cNvPr name="Freeform 7" id="7"/>
          <p:cNvSpPr/>
          <p:nvPr/>
        </p:nvSpPr>
        <p:spPr>
          <a:xfrm flipH="false" flipV="false" rot="0">
            <a:off x="12791224" y="2074956"/>
            <a:ext cx="3223691" cy="3163235"/>
          </a:xfrm>
          <a:custGeom>
            <a:avLst/>
            <a:gdLst/>
            <a:ahLst/>
            <a:cxnLst/>
            <a:rect r="r" b="b" t="t" l="l"/>
            <a:pathLst>
              <a:path h="3163235" w="3223691">
                <a:moveTo>
                  <a:pt x="0" y="0"/>
                </a:moveTo>
                <a:lnTo>
                  <a:pt x="3223691" y="0"/>
                </a:lnTo>
                <a:lnTo>
                  <a:pt x="3223691" y="3163235"/>
                </a:lnTo>
                <a:lnTo>
                  <a:pt x="0" y="3163235"/>
                </a:lnTo>
                <a:lnTo>
                  <a:pt x="0" y="0"/>
                </a:lnTo>
                <a:close/>
              </a:path>
            </a:pathLst>
          </a:custGeom>
          <a:blipFill>
            <a:blip r:embed="rId5"/>
            <a:stretch>
              <a:fillRect l="-450" t="0" r="-45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801225" y="2095907"/>
            <a:ext cx="9195975" cy="6422839"/>
          </a:xfrm>
          <a:custGeom>
            <a:avLst/>
            <a:gdLst/>
            <a:ahLst/>
            <a:cxnLst/>
            <a:rect r="r" b="b" t="t" l="l"/>
            <a:pathLst>
              <a:path h="6422839" w="9195975">
                <a:moveTo>
                  <a:pt x="0" y="0"/>
                </a:moveTo>
                <a:lnTo>
                  <a:pt x="9195975" y="0"/>
                </a:lnTo>
                <a:lnTo>
                  <a:pt x="9195975" y="6422839"/>
                </a:lnTo>
                <a:lnTo>
                  <a:pt x="0" y="6422839"/>
                </a:lnTo>
                <a:lnTo>
                  <a:pt x="0" y="0"/>
                </a:lnTo>
                <a:close/>
              </a:path>
            </a:pathLst>
          </a:custGeom>
          <a:blipFill>
            <a:blip r:embed="rId3"/>
            <a:stretch>
              <a:fillRect l="0" t="0" r="0" b="0"/>
            </a:stretch>
          </a:blipFill>
        </p:spPr>
      </p:sp>
      <p:sp>
        <p:nvSpPr>
          <p:cNvPr name="TextBox 4" id="4"/>
          <p:cNvSpPr txBox="true"/>
          <p:nvPr/>
        </p:nvSpPr>
        <p:spPr>
          <a:xfrm rot="0">
            <a:off x="5248541" y="652777"/>
            <a:ext cx="7070597" cy="799394"/>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TextBox 5" id="5"/>
          <p:cNvSpPr txBox="true"/>
          <p:nvPr/>
        </p:nvSpPr>
        <p:spPr>
          <a:xfrm rot="0">
            <a:off x="10255026" y="2668337"/>
            <a:ext cx="7359680" cy="1039393"/>
          </a:xfrm>
          <a:prstGeom prst="rect">
            <a:avLst/>
          </a:prstGeom>
        </p:spPr>
        <p:txBody>
          <a:bodyPr anchor="t" rtlCol="false" tIns="0" lIns="0" bIns="0" rIns="0">
            <a:spAutoFit/>
          </a:bodyPr>
          <a:lstStyle/>
          <a:p>
            <a:pPr algn="l">
              <a:lnSpc>
                <a:spcPts val="2679"/>
              </a:lnSpc>
              <a:spcBef>
                <a:spcPct val="0"/>
              </a:spcBef>
            </a:pPr>
            <a:r>
              <a:rPr lang="en-US" sz="2679">
                <a:solidFill>
                  <a:srgbClr val="E8CFA7"/>
                </a:solidFill>
                <a:latin typeface="Boston Angel"/>
                <a:ea typeface="Boston Angel"/>
                <a:cs typeface="Boston Angel"/>
                <a:sym typeface="Boston Angel"/>
              </a:rPr>
              <a:t>This section displays user orders along with their names and timestamps. Orders are categorized as Delivered or Pending for easy tracking.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630938" y="2069688"/>
            <a:ext cx="7608129" cy="5401772"/>
          </a:xfrm>
          <a:custGeom>
            <a:avLst/>
            <a:gdLst/>
            <a:ahLst/>
            <a:cxnLst/>
            <a:rect r="r" b="b" t="t" l="l"/>
            <a:pathLst>
              <a:path h="5401772" w="7608129">
                <a:moveTo>
                  <a:pt x="0" y="0"/>
                </a:moveTo>
                <a:lnTo>
                  <a:pt x="7608129" y="0"/>
                </a:lnTo>
                <a:lnTo>
                  <a:pt x="7608129" y="5401772"/>
                </a:lnTo>
                <a:lnTo>
                  <a:pt x="0" y="5401772"/>
                </a:lnTo>
                <a:lnTo>
                  <a:pt x="0" y="0"/>
                </a:lnTo>
                <a:close/>
              </a:path>
            </a:pathLst>
          </a:custGeom>
          <a:blipFill>
            <a:blip r:embed="rId3"/>
            <a:stretch>
              <a:fillRect l="0" t="0" r="0" b="0"/>
            </a:stretch>
          </a:blipFill>
        </p:spPr>
      </p:sp>
      <p:sp>
        <p:nvSpPr>
          <p:cNvPr name="TextBox 4" id="4"/>
          <p:cNvSpPr txBox="true"/>
          <p:nvPr/>
        </p:nvSpPr>
        <p:spPr>
          <a:xfrm rot="0">
            <a:off x="5224989" y="412968"/>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TextBox 5" id="5"/>
          <p:cNvSpPr txBox="true"/>
          <p:nvPr/>
        </p:nvSpPr>
        <p:spPr>
          <a:xfrm rot="0">
            <a:off x="810361" y="8354249"/>
            <a:ext cx="13647153" cy="706094"/>
          </a:xfrm>
          <a:prstGeom prst="rect">
            <a:avLst/>
          </a:prstGeom>
        </p:spPr>
        <p:txBody>
          <a:bodyPr anchor="t" rtlCol="false" tIns="0" lIns="0" bIns="0" rIns="0">
            <a:spAutoFit/>
          </a:bodyPr>
          <a:lstStyle/>
          <a:p>
            <a:pPr algn="l">
              <a:lnSpc>
                <a:spcPts val="2679"/>
              </a:lnSpc>
              <a:spcBef>
                <a:spcPct val="0"/>
              </a:spcBef>
            </a:pPr>
            <a:r>
              <a:rPr lang="en-US" sz="2679">
                <a:solidFill>
                  <a:srgbClr val="E8CFA7"/>
                </a:solidFill>
                <a:latin typeface="Boston Angel"/>
                <a:ea typeface="Boston Angel"/>
                <a:cs typeface="Boston Angel"/>
                <a:sym typeface="Boston Angel"/>
              </a:rPr>
              <a:t>This section allows the admin to manage services, including adding, editing, deleting, and viewing services, as well as setting them to Active or Inactive.</a:t>
            </a:r>
          </a:p>
        </p:txBody>
      </p:sp>
      <p:sp>
        <p:nvSpPr>
          <p:cNvPr name="Freeform 6" id="6"/>
          <p:cNvSpPr/>
          <p:nvPr/>
        </p:nvSpPr>
        <p:spPr>
          <a:xfrm flipH="false" flipV="false" rot="0">
            <a:off x="8704623" y="2069688"/>
            <a:ext cx="3590892" cy="3898220"/>
          </a:xfrm>
          <a:custGeom>
            <a:avLst/>
            <a:gdLst/>
            <a:ahLst/>
            <a:cxnLst/>
            <a:rect r="r" b="b" t="t" l="l"/>
            <a:pathLst>
              <a:path h="3898220" w="3590892">
                <a:moveTo>
                  <a:pt x="0" y="0"/>
                </a:moveTo>
                <a:lnTo>
                  <a:pt x="3590892" y="0"/>
                </a:lnTo>
                <a:lnTo>
                  <a:pt x="3590892" y="3898221"/>
                </a:lnTo>
                <a:lnTo>
                  <a:pt x="0" y="3898221"/>
                </a:lnTo>
                <a:lnTo>
                  <a:pt x="0" y="0"/>
                </a:lnTo>
                <a:close/>
              </a:path>
            </a:pathLst>
          </a:custGeom>
          <a:blipFill>
            <a:blip r:embed="rId4"/>
            <a:stretch>
              <a:fillRect l="0" t="0" r="0" b="0"/>
            </a:stretch>
          </a:blipFill>
        </p:spPr>
      </p:sp>
      <p:sp>
        <p:nvSpPr>
          <p:cNvPr name="Freeform 7" id="7"/>
          <p:cNvSpPr/>
          <p:nvPr/>
        </p:nvSpPr>
        <p:spPr>
          <a:xfrm flipH="false" flipV="false" rot="0">
            <a:off x="12886384" y="2076783"/>
            <a:ext cx="3505229" cy="3891126"/>
          </a:xfrm>
          <a:custGeom>
            <a:avLst/>
            <a:gdLst/>
            <a:ahLst/>
            <a:cxnLst/>
            <a:rect r="r" b="b" t="t" l="l"/>
            <a:pathLst>
              <a:path h="3891126" w="3505229">
                <a:moveTo>
                  <a:pt x="0" y="0"/>
                </a:moveTo>
                <a:lnTo>
                  <a:pt x="3505229" y="0"/>
                </a:lnTo>
                <a:lnTo>
                  <a:pt x="3505229" y="3891126"/>
                </a:lnTo>
                <a:lnTo>
                  <a:pt x="0" y="3891126"/>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6438881" y="2330259"/>
            <a:ext cx="5410237" cy="6928041"/>
          </a:xfrm>
          <a:custGeom>
            <a:avLst/>
            <a:gdLst/>
            <a:ahLst/>
            <a:cxnLst/>
            <a:rect r="r" b="b" t="t" l="l"/>
            <a:pathLst>
              <a:path h="6928041" w="5410237">
                <a:moveTo>
                  <a:pt x="0" y="0"/>
                </a:moveTo>
                <a:lnTo>
                  <a:pt x="5410238" y="0"/>
                </a:lnTo>
                <a:lnTo>
                  <a:pt x="5410238" y="6928041"/>
                </a:lnTo>
                <a:lnTo>
                  <a:pt x="0" y="6928041"/>
                </a:lnTo>
                <a:lnTo>
                  <a:pt x="0" y="0"/>
                </a:lnTo>
                <a:close/>
              </a:path>
            </a:pathLst>
          </a:custGeom>
          <a:blipFill>
            <a:blip r:embed="rId3"/>
            <a:stretch>
              <a:fillRect l="0" t="0" r="0" b="0"/>
            </a:stretch>
          </a:blipFill>
        </p:spPr>
      </p:sp>
      <p:sp>
        <p:nvSpPr>
          <p:cNvPr name="Freeform 4" id="4"/>
          <p:cNvSpPr/>
          <p:nvPr/>
        </p:nvSpPr>
        <p:spPr>
          <a:xfrm flipH="false" flipV="false" rot="0">
            <a:off x="426514" y="2354781"/>
            <a:ext cx="5434685" cy="6903519"/>
          </a:xfrm>
          <a:custGeom>
            <a:avLst/>
            <a:gdLst/>
            <a:ahLst/>
            <a:cxnLst/>
            <a:rect r="r" b="b" t="t" l="l"/>
            <a:pathLst>
              <a:path h="6903519" w="5434685">
                <a:moveTo>
                  <a:pt x="0" y="0"/>
                </a:moveTo>
                <a:lnTo>
                  <a:pt x="5434685" y="0"/>
                </a:lnTo>
                <a:lnTo>
                  <a:pt x="5434685" y="6903519"/>
                </a:lnTo>
                <a:lnTo>
                  <a:pt x="0" y="6903519"/>
                </a:lnTo>
                <a:lnTo>
                  <a:pt x="0" y="0"/>
                </a:lnTo>
                <a:close/>
              </a:path>
            </a:pathLst>
          </a:custGeom>
          <a:blipFill>
            <a:blip r:embed="rId4"/>
            <a:stretch>
              <a:fillRect l="0" t="0" r="0" b="0"/>
            </a:stretch>
          </a:blipFill>
        </p:spPr>
      </p:sp>
      <p:sp>
        <p:nvSpPr>
          <p:cNvPr name="TextBox 5" id="5"/>
          <p:cNvSpPr txBox="true"/>
          <p:nvPr/>
        </p:nvSpPr>
        <p:spPr>
          <a:xfrm rot="0">
            <a:off x="5608737" y="445650"/>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TextBox 6" id="6"/>
          <p:cNvSpPr txBox="true"/>
          <p:nvPr/>
        </p:nvSpPr>
        <p:spPr>
          <a:xfrm rot="0">
            <a:off x="12205456" y="3119849"/>
            <a:ext cx="5053844" cy="1372692"/>
          </a:xfrm>
          <a:prstGeom prst="rect">
            <a:avLst/>
          </a:prstGeom>
        </p:spPr>
        <p:txBody>
          <a:bodyPr anchor="t" rtlCol="false" tIns="0" lIns="0" bIns="0" rIns="0">
            <a:spAutoFit/>
          </a:bodyPr>
          <a:lstStyle/>
          <a:p>
            <a:pPr algn="l">
              <a:lnSpc>
                <a:spcPts val="2679"/>
              </a:lnSpc>
              <a:spcBef>
                <a:spcPct val="0"/>
              </a:spcBef>
            </a:pPr>
            <a:r>
              <a:rPr lang="en-US" sz="2679">
                <a:solidFill>
                  <a:srgbClr val="E8CFA7"/>
                </a:solidFill>
                <a:latin typeface="Boston Angel"/>
                <a:ea typeface="Boston Angel"/>
                <a:cs typeface="Boston Angel"/>
                <a:sym typeface="Boston Angel"/>
              </a:rPr>
              <a:t>This page allows the admin to add new services and edit existing ones, including setting them </a:t>
            </a:r>
          </a:p>
          <a:p>
            <a:pPr algn="l">
              <a:lnSpc>
                <a:spcPts val="2679"/>
              </a:lnSpc>
              <a:spcBef>
                <a:spcPct val="0"/>
              </a:spcBef>
            </a:pPr>
            <a:r>
              <a:rPr lang="en-US" sz="2679">
                <a:solidFill>
                  <a:srgbClr val="E8CFA7"/>
                </a:solidFill>
                <a:latin typeface="Boston Angel"/>
                <a:ea typeface="Boston Angel"/>
                <a:cs typeface="Boston Angel"/>
                <a:sym typeface="Boston Angel"/>
              </a:rPr>
              <a:t>as Active or Inactive." text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6317" y="-58236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766295" y="2157480"/>
            <a:ext cx="8274835" cy="5985722"/>
          </a:xfrm>
          <a:custGeom>
            <a:avLst/>
            <a:gdLst/>
            <a:ahLst/>
            <a:cxnLst/>
            <a:rect r="r" b="b" t="t" l="l"/>
            <a:pathLst>
              <a:path h="5985722" w="8274835">
                <a:moveTo>
                  <a:pt x="0" y="0"/>
                </a:moveTo>
                <a:lnTo>
                  <a:pt x="8274835" y="0"/>
                </a:lnTo>
                <a:lnTo>
                  <a:pt x="8274835" y="5985722"/>
                </a:lnTo>
                <a:lnTo>
                  <a:pt x="0" y="5985722"/>
                </a:lnTo>
                <a:lnTo>
                  <a:pt x="0" y="0"/>
                </a:lnTo>
                <a:close/>
              </a:path>
            </a:pathLst>
          </a:custGeom>
          <a:blipFill>
            <a:blip r:embed="rId3"/>
            <a:stretch>
              <a:fillRect l="0" t="0" r="0" b="0"/>
            </a:stretch>
          </a:blipFill>
        </p:spPr>
      </p:sp>
      <p:sp>
        <p:nvSpPr>
          <p:cNvPr name="TextBox 4" id="4"/>
          <p:cNvSpPr txBox="true"/>
          <p:nvPr/>
        </p:nvSpPr>
        <p:spPr>
          <a:xfrm rot="0">
            <a:off x="5608737" y="468160"/>
            <a:ext cx="7070527"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figma design - Admin Side</a:t>
            </a:r>
          </a:p>
        </p:txBody>
      </p:sp>
      <p:sp>
        <p:nvSpPr>
          <p:cNvPr name="TextBox 5" id="5"/>
          <p:cNvSpPr txBox="true"/>
          <p:nvPr/>
        </p:nvSpPr>
        <p:spPr>
          <a:xfrm rot="0">
            <a:off x="9504725" y="2312056"/>
            <a:ext cx="7359680" cy="1039393"/>
          </a:xfrm>
          <a:prstGeom prst="rect">
            <a:avLst/>
          </a:prstGeom>
        </p:spPr>
        <p:txBody>
          <a:bodyPr anchor="t" rtlCol="false" tIns="0" lIns="0" bIns="0" rIns="0">
            <a:spAutoFit/>
          </a:bodyPr>
          <a:lstStyle/>
          <a:p>
            <a:pPr algn="l">
              <a:lnSpc>
                <a:spcPts val="2679"/>
              </a:lnSpc>
              <a:spcBef>
                <a:spcPct val="0"/>
              </a:spcBef>
            </a:pPr>
            <a:r>
              <a:rPr lang="en-US" sz="2679">
                <a:solidFill>
                  <a:srgbClr val="E8CFA7"/>
                </a:solidFill>
                <a:latin typeface="Boston Angel"/>
                <a:ea typeface="Boston Angel"/>
                <a:cs typeface="Boston Angel"/>
                <a:sym typeface="Boston Angel"/>
              </a:rPr>
              <a:t>This section displays Feedback of any product or services. Admin can decide which feedback should be displayed on user side.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7865" y="-582362"/>
            <a:ext cx="4634593" cy="3635979"/>
          </a:xfrm>
          <a:custGeom>
            <a:avLst/>
            <a:gdLst/>
            <a:ahLst/>
            <a:cxnLst/>
            <a:rect r="r" b="b" t="t" l="l"/>
            <a:pathLst>
              <a:path h="3635979" w="4634593">
                <a:moveTo>
                  <a:pt x="0" y="0"/>
                </a:moveTo>
                <a:lnTo>
                  <a:pt x="4634592" y="0"/>
                </a:lnTo>
                <a:lnTo>
                  <a:pt x="4634592" y="3635979"/>
                </a:lnTo>
                <a:lnTo>
                  <a:pt x="0" y="3635979"/>
                </a:lnTo>
                <a:lnTo>
                  <a:pt x="0" y="0"/>
                </a:lnTo>
                <a:close/>
              </a:path>
            </a:pathLst>
          </a:custGeom>
          <a:blipFill>
            <a:blip r:embed="rId2"/>
            <a:stretch>
              <a:fillRect l="0" t="0" r="0" b="0"/>
            </a:stretch>
          </a:blipFill>
        </p:spPr>
      </p:sp>
      <p:sp>
        <p:nvSpPr>
          <p:cNvPr name="TextBox 3" id="3"/>
          <p:cNvSpPr txBox="true"/>
          <p:nvPr/>
        </p:nvSpPr>
        <p:spPr>
          <a:xfrm rot="0">
            <a:off x="6394646" y="900730"/>
            <a:ext cx="7724744" cy="1146176"/>
          </a:xfrm>
          <a:prstGeom prst="rect">
            <a:avLst/>
          </a:prstGeom>
        </p:spPr>
        <p:txBody>
          <a:bodyPr anchor="t" rtlCol="false" tIns="0" lIns="0" bIns="0" rIns="0">
            <a:spAutoFit/>
          </a:bodyPr>
          <a:lstStyle/>
          <a:p>
            <a:pPr algn="l">
              <a:lnSpc>
                <a:spcPts val="8000"/>
              </a:lnSpc>
            </a:pPr>
            <a:r>
              <a:rPr lang="en-US" sz="8000">
                <a:solidFill>
                  <a:srgbClr val="E8CFA7"/>
                </a:solidFill>
                <a:latin typeface="Boston Angel"/>
                <a:ea typeface="Boston Angel"/>
                <a:cs typeface="Boston Angel"/>
                <a:sym typeface="Boston Angel"/>
              </a:rPr>
              <a:t>Meet Our Team</a:t>
            </a:r>
          </a:p>
        </p:txBody>
      </p:sp>
      <p:sp>
        <p:nvSpPr>
          <p:cNvPr name="TextBox 4" id="4"/>
          <p:cNvSpPr txBox="true"/>
          <p:nvPr/>
        </p:nvSpPr>
        <p:spPr>
          <a:xfrm rot="0">
            <a:off x="1517469" y="3410580"/>
            <a:ext cx="8430424" cy="799394"/>
          </a:xfrm>
          <a:prstGeom prst="rect">
            <a:avLst/>
          </a:prstGeom>
        </p:spPr>
        <p:txBody>
          <a:bodyPr anchor="t" rtlCol="false" tIns="0" lIns="0" bIns="0" rIns="0">
            <a:spAutoFit/>
          </a:bodyPr>
          <a:lstStyle/>
          <a:p>
            <a:pPr algn="l">
              <a:lnSpc>
                <a:spcPts val="5600"/>
              </a:lnSpc>
              <a:spcBef>
                <a:spcPct val="0"/>
              </a:spcBef>
            </a:pPr>
            <a:r>
              <a:rPr lang="en-US" sz="5600">
                <a:solidFill>
                  <a:srgbClr val="E8CFA7"/>
                </a:solidFill>
                <a:latin typeface="Boston Angel"/>
                <a:ea typeface="Boston Angel"/>
                <a:cs typeface="Boston Angel"/>
                <a:sym typeface="Boston Angel"/>
              </a:rPr>
              <a:t>Priya Chauhan - 22SOECE11008</a:t>
            </a:r>
          </a:p>
        </p:txBody>
      </p:sp>
      <p:sp>
        <p:nvSpPr>
          <p:cNvPr name="TextBox 5" id="5"/>
          <p:cNvSpPr txBox="true"/>
          <p:nvPr/>
        </p:nvSpPr>
        <p:spPr>
          <a:xfrm rot="0">
            <a:off x="1517469" y="5191125"/>
            <a:ext cx="8430339" cy="799394"/>
          </a:xfrm>
          <a:prstGeom prst="rect">
            <a:avLst/>
          </a:prstGeom>
        </p:spPr>
        <p:txBody>
          <a:bodyPr anchor="t" rtlCol="false" tIns="0" lIns="0" bIns="0" rIns="0">
            <a:spAutoFit/>
          </a:bodyPr>
          <a:lstStyle/>
          <a:p>
            <a:pPr algn="l">
              <a:lnSpc>
                <a:spcPts val="5600"/>
              </a:lnSpc>
              <a:spcBef>
                <a:spcPct val="0"/>
              </a:spcBef>
            </a:pPr>
            <a:r>
              <a:rPr lang="en-US" sz="5600">
                <a:solidFill>
                  <a:srgbClr val="E8CFA7"/>
                </a:solidFill>
                <a:latin typeface="Boston Angel"/>
                <a:ea typeface="Boston Angel"/>
                <a:cs typeface="Boston Angel"/>
                <a:sym typeface="Boston Angel"/>
              </a:rPr>
              <a:t>Drashti Chag - 22SOECE11007</a:t>
            </a:r>
          </a:p>
        </p:txBody>
      </p:sp>
      <p:sp>
        <p:nvSpPr>
          <p:cNvPr name="TextBox 6" id="6"/>
          <p:cNvSpPr txBox="true"/>
          <p:nvPr/>
        </p:nvSpPr>
        <p:spPr>
          <a:xfrm rot="0">
            <a:off x="1517469" y="6971670"/>
            <a:ext cx="8430339" cy="799394"/>
          </a:xfrm>
          <a:prstGeom prst="rect">
            <a:avLst/>
          </a:prstGeom>
        </p:spPr>
        <p:txBody>
          <a:bodyPr anchor="t" rtlCol="false" tIns="0" lIns="0" bIns="0" rIns="0">
            <a:spAutoFit/>
          </a:bodyPr>
          <a:lstStyle/>
          <a:p>
            <a:pPr algn="l">
              <a:lnSpc>
                <a:spcPts val="5600"/>
              </a:lnSpc>
              <a:spcBef>
                <a:spcPct val="0"/>
              </a:spcBef>
            </a:pPr>
            <a:r>
              <a:rPr lang="en-US" sz="5600">
                <a:solidFill>
                  <a:srgbClr val="E8CFA7"/>
                </a:solidFill>
                <a:latin typeface="Boston Angel"/>
                <a:ea typeface="Boston Angel"/>
                <a:cs typeface="Boston Angel"/>
                <a:sym typeface="Boston Angel"/>
              </a:rPr>
              <a:t>Isha Tank - 22SOECE11056</a:t>
            </a:r>
          </a:p>
        </p:txBody>
      </p:sp>
      <p:sp>
        <p:nvSpPr>
          <p:cNvPr name="TextBox 7" id="7"/>
          <p:cNvSpPr txBox="true"/>
          <p:nvPr/>
        </p:nvSpPr>
        <p:spPr>
          <a:xfrm rot="0">
            <a:off x="10506842" y="3410580"/>
            <a:ext cx="2595181" cy="799394"/>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Roll No =9</a:t>
            </a:r>
          </a:p>
        </p:txBody>
      </p:sp>
      <p:sp>
        <p:nvSpPr>
          <p:cNvPr name="TextBox 8" id="8"/>
          <p:cNvSpPr txBox="true"/>
          <p:nvPr/>
        </p:nvSpPr>
        <p:spPr>
          <a:xfrm rot="0">
            <a:off x="13783815" y="3410580"/>
            <a:ext cx="1509832"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CE-A</a:t>
            </a:r>
          </a:p>
        </p:txBody>
      </p:sp>
      <p:sp>
        <p:nvSpPr>
          <p:cNvPr name="TextBox 9" id="9"/>
          <p:cNvSpPr txBox="true"/>
          <p:nvPr/>
        </p:nvSpPr>
        <p:spPr>
          <a:xfrm rot="0">
            <a:off x="13783815" y="5191125"/>
            <a:ext cx="1509832"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CE-A</a:t>
            </a:r>
          </a:p>
        </p:txBody>
      </p:sp>
      <p:sp>
        <p:nvSpPr>
          <p:cNvPr name="TextBox 10" id="10"/>
          <p:cNvSpPr txBox="true"/>
          <p:nvPr/>
        </p:nvSpPr>
        <p:spPr>
          <a:xfrm rot="0">
            <a:off x="13783815" y="6971670"/>
            <a:ext cx="1509832" cy="799470"/>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CE-A</a:t>
            </a:r>
          </a:p>
        </p:txBody>
      </p:sp>
      <p:sp>
        <p:nvSpPr>
          <p:cNvPr name="TextBox 11" id="11"/>
          <p:cNvSpPr txBox="true"/>
          <p:nvPr/>
        </p:nvSpPr>
        <p:spPr>
          <a:xfrm rot="0">
            <a:off x="10512557" y="5191125"/>
            <a:ext cx="2583751" cy="799394"/>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Roll No =8</a:t>
            </a:r>
          </a:p>
        </p:txBody>
      </p:sp>
      <p:sp>
        <p:nvSpPr>
          <p:cNvPr name="TextBox 12" id="12"/>
          <p:cNvSpPr txBox="true"/>
          <p:nvPr/>
        </p:nvSpPr>
        <p:spPr>
          <a:xfrm rot="0">
            <a:off x="10349680" y="6971594"/>
            <a:ext cx="2909506" cy="799394"/>
          </a:xfrm>
          <a:prstGeom prst="rect">
            <a:avLst/>
          </a:prstGeom>
        </p:spPr>
        <p:txBody>
          <a:bodyPr anchor="t" rtlCol="false" tIns="0" lIns="0" bIns="0" rIns="0">
            <a:spAutoFit/>
          </a:bodyPr>
          <a:lstStyle/>
          <a:p>
            <a:pPr algn="ctr">
              <a:lnSpc>
                <a:spcPts val="5600"/>
              </a:lnSpc>
              <a:spcBef>
                <a:spcPct val="0"/>
              </a:spcBef>
            </a:pPr>
            <a:r>
              <a:rPr lang="en-US" sz="5600">
                <a:solidFill>
                  <a:srgbClr val="E8CFA7"/>
                </a:solidFill>
                <a:latin typeface="Boston Angel"/>
                <a:ea typeface="Boston Angel"/>
                <a:cs typeface="Boston Angel"/>
                <a:sym typeface="Boston Angel"/>
              </a:rPr>
              <a:t>Roll No =53</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666363" y="277570"/>
            <a:ext cx="8024812" cy="1247773"/>
          </a:xfrm>
          <a:prstGeom prst="rect">
            <a:avLst/>
          </a:prstGeom>
        </p:spPr>
        <p:txBody>
          <a:bodyPr anchor="t" rtlCol="false" tIns="0" lIns="0" bIns="0" rIns="0">
            <a:spAutoFit/>
          </a:bodyPr>
          <a:lstStyle/>
          <a:p>
            <a:pPr algn="l">
              <a:lnSpc>
                <a:spcPts val="9300"/>
              </a:lnSpc>
            </a:pPr>
            <a:r>
              <a:rPr lang="en-US" sz="7500" b="true">
                <a:solidFill>
                  <a:srgbClr val="E8CFA7"/>
                </a:solidFill>
                <a:latin typeface="Boston Angel Bold"/>
                <a:ea typeface="Boston Angel Bold"/>
                <a:cs typeface="Boston Angel Bold"/>
                <a:sym typeface="Boston Angel Bold"/>
              </a:rPr>
              <a:t>Major Functionalities</a:t>
            </a:r>
          </a:p>
        </p:txBody>
      </p:sp>
      <p:sp>
        <p:nvSpPr>
          <p:cNvPr name="TextBox 3" id="3"/>
          <p:cNvSpPr txBox="true"/>
          <p:nvPr/>
        </p:nvSpPr>
        <p:spPr>
          <a:xfrm rot="0">
            <a:off x="0" y="1105219"/>
            <a:ext cx="17953234" cy="8805540"/>
          </a:xfrm>
          <a:prstGeom prst="rect">
            <a:avLst/>
          </a:prstGeom>
        </p:spPr>
        <p:txBody>
          <a:bodyPr anchor="t" rtlCol="false" tIns="0" lIns="0" bIns="0" rIns="0">
            <a:spAutoFit/>
          </a:bodyPr>
          <a:lstStyle/>
          <a:p>
            <a:pPr algn="just">
              <a:lnSpc>
                <a:spcPts val="4399"/>
              </a:lnSpc>
            </a:pPr>
          </a:p>
          <a:p>
            <a:pPr algn="just">
              <a:lnSpc>
                <a:spcPts val="4399"/>
              </a:lnSpc>
            </a:pPr>
          </a:p>
          <a:p>
            <a:pPr algn="just" marL="558762" indent="-279381" lvl="1">
              <a:lnSpc>
                <a:spcPts val="4399"/>
              </a:lnSpc>
              <a:buFont typeface="Arial"/>
              <a:buChar char="•"/>
            </a:pPr>
            <a:r>
              <a:rPr lang="en-US" sz="2588" spc="95">
                <a:solidFill>
                  <a:srgbClr val="E8CFA7"/>
                </a:solidFill>
                <a:latin typeface="Boston Angel"/>
                <a:ea typeface="Boston Angel"/>
                <a:cs typeface="Boston Angel"/>
                <a:sym typeface="Boston Angel"/>
              </a:rPr>
              <a:t>Appointment Booking: This feature allows users to schedule appointments conveniently through our website. It should include a calendar view, available time slots, and confirmation notifications to ensure efficient scheduling.</a:t>
            </a:r>
          </a:p>
          <a:p>
            <a:pPr algn="just" marL="558762" indent="-279381" lvl="1">
              <a:lnSpc>
                <a:spcPts val="4399"/>
              </a:lnSpc>
              <a:buFont typeface="Arial"/>
              <a:buChar char="•"/>
            </a:pPr>
            <a:r>
              <a:rPr lang="en-US" sz="2588" spc="95">
                <a:solidFill>
                  <a:srgbClr val="E8CFA7"/>
                </a:solidFill>
                <a:latin typeface="Boston Angel"/>
                <a:ea typeface="Boston Angel"/>
                <a:cs typeface="Boston Angel"/>
                <a:sym typeface="Boston Angel"/>
              </a:rPr>
              <a:t>Product Selling: Our</a:t>
            </a:r>
            <a:r>
              <a:rPr lang="en-US" sz="2588" spc="95">
                <a:solidFill>
                  <a:srgbClr val="E8CFA7"/>
                </a:solidFill>
                <a:latin typeface="Boston Angel"/>
                <a:ea typeface="Boston Angel"/>
                <a:cs typeface="Boston Angel"/>
                <a:sym typeface="Boston Angel"/>
              </a:rPr>
              <a:t> website's e-commerce capabilities should enable users to browse, select, and purchase products easily. This requires a user-friendly interface, a secure payment gateway, and a reliable inventory management system to handle transactions smoothly.</a:t>
            </a:r>
          </a:p>
          <a:p>
            <a:pPr algn="just" marL="558762" indent="-279381" lvl="1">
              <a:lnSpc>
                <a:spcPts val="4399"/>
              </a:lnSpc>
              <a:buFont typeface="Arial"/>
              <a:buChar char="•"/>
            </a:pPr>
            <a:r>
              <a:rPr lang="en-US" sz="2588" spc="95">
                <a:solidFill>
                  <a:srgbClr val="E8CFA7"/>
                </a:solidFill>
                <a:latin typeface="Boston Angel"/>
                <a:ea typeface="Boston Angel"/>
                <a:cs typeface="Boston Angel"/>
                <a:sym typeface="Boston Angel"/>
              </a:rPr>
              <a:t>Review System: Implementing a review feature allows customers to share their feedback and experiences with our products or services. This can enhance credibility and help potential buyers make informed decisions.</a:t>
            </a:r>
          </a:p>
          <a:p>
            <a:pPr algn="just" marL="558762" indent="-279381" lvl="1">
              <a:lnSpc>
                <a:spcPts val="4399"/>
              </a:lnSpc>
              <a:buFont typeface="Arial"/>
              <a:buChar char="•"/>
            </a:pPr>
            <a:r>
              <a:rPr lang="en-US" sz="2588" spc="95">
                <a:solidFill>
                  <a:srgbClr val="E8CFA7"/>
                </a:solidFill>
                <a:latin typeface="Boston Angel"/>
                <a:ea typeface="Boston Angel"/>
                <a:cs typeface="Boston Angel"/>
                <a:sym typeface="Boston Angel"/>
              </a:rPr>
              <a:t>Payment Processing: Secure and efficient payment processing is vital. Offer multiple payment options like credit/debit cards, PayPal, or other digital wallets to cater to diverse customer preferences while ensuring the safety of their financial information.</a:t>
            </a:r>
          </a:p>
          <a:p>
            <a:pPr algn="just" marL="558762" indent="-279381" lvl="1">
              <a:lnSpc>
                <a:spcPts val="4399"/>
              </a:lnSpc>
              <a:buFont typeface="Arial"/>
              <a:buChar char="•"/>
            </a:pPr>
            <a:r>
              <a:rPr lang="en-US" sz="2588" spc="95">
                <a:solidFill>
                  <a:srgbClr val="E8CFA7"/>
                </a:solidFill>
                <a:latin typeface="Boston Angel"/>
                <a:ea typeface="Boston Angel"/>
                <a:cs typeface="Boston Angel"/>
                <a:sym typeface="Boston Angel"/>
              </a:rPr>
              <a:t>Mail Notifications: Automated email notifications can keep users informed about their appointments, order confirmations, shipment tracking, and any updates or promotions. This helps maintain engagement and enhances customer satisfaction.</a:t>
            </a:r>
          </a:p>
          <a:p>
            <a:pPr algn="just">
              <a:lnSpc>
                <a:spcPts val="4399"/>
              </a:lnSpc>
            </a:pPr>
          </a:p>
          <a:p>
            <a:pPr algn="just">
              <a:lnSpc>
                <a:spcPts val="439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881068" y="3170629"/>
            <a:ext cx="3678705" cy="3377720"/>
          </a:xfrm>
          <a:custGeom>
            <a:avLst/>
            <a:gdLst/>
            <a:ahLst/>
            <a:cxnLst/>
            <a:rect r="r" b="b" t="t" l="l"/>
            <a:pathLst>
              <a:path h="3377720" w="3678705">
                <a:moveTo>
                  <a:pt x="0" y="0"/>
                </a:moveTo>
                <a:lnTo>
                  <a:pt x="3678705" y="0"/>
                </a:lnTo>
                <a:lnTo>
                  <a:pt x="3678705" y="3377719"/>
                </a:lnTo>
                <a:lnTo>
                  <a:pt x="0" y="3377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7761" y="-839334"/>
            <a:ext cx="8955173" cy="7025605"/>
          </a:xfrm>
          <a:custGeom>
            <a:avLst/>
            <a:gdLst/>
            <a:ahLst/>
            <a:cxnLst/>
            <a:rect r="r" b="b" t="t" l="l"/>
            <a:pathLst>
              <a:path h="7025605" w="8955173">
                <a:moveTo>
                  <a:pt x="0" y="0"/>
                </a:moveTo>
                <a:lnTo>
                  <a:pt x="8955173" y="0"/>
                </a:lnTo>
                <a:lnTo>
                  <a:pt x="8955173" y="7025605"/>
                </a:lnTo>
                <a:lnTo>
                  <a:pt x="0" y="7025605"/>
                </a:lnTo>
                <a:lnTo>
                  <a:pt x="0" y="0"/>
                </a:lnTo>
                <a:close/>
              </a:path>
            </a:pathLst>
          </a:custGeom>
          <a:blipFill>
            <a:blip r:embed="rId4"/>
            <a:stretch>
              <a:fillRect l="0" t="0" r="0" b="0"/>
            </a:stretch>
          </a:blipFill>
        </p:spPr>
      </p:sp>
      <p:sp>
        <p:nvSpPr>
          <p:cNvPr name="TextBox 4" id="4"/>
          <p:cNvSpPr txBox="true"/>
          <p:nvPr/>
        </p:nvSpPr>
        <p:spPr>
          <a:xfrm rot="0">
            <a:off x="3795757" y="4964264"/>
            <a:ext cx="8262165" cy="1501953"/>
          </a:xfrm>
          <a:prstGeom prst="rect">
            <a:avLst/>
          </a:prstGeom>
        </p:spPr>
        <p:txBody>
          <a:bodyPr anchor="t" rtlCol="false" tIns="0" lIns="0" bIns="0" rIns="0">
            <a:spAutoFit/>
          </a:bodyPr>
          <a:lstStyle/>
          <a:p>
            <a:pPr algn="l">
              <a:lnSpc>
                <a:spcPts val="10577"/>
              </a:lnSpc>
            </a:pPr>
            <a:r>
              <a:rPr lang="en-US" sz="10577" spc="666">
                <a:solidFill>
                  <a:srgbClr val="E8CFA7"/>
                </a:solidFill>
                <a:latin typeface="Boston Angel"/>
                <a:ea typeface="Boston Angel"/>
                <a:cs typeface="Boston Angel"/>
                <a:sym typeface="Boston Angel"/>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0982" y="4432936"/>
            <a:ext cx="18809964" cy="6148330"/>
            <a:chOff x="0" y="0"/>
            <a:chExt cx="1736204" cy="567505"/>
          </a:xfrm>
        </p:grpSpPr>
        <p:sp>
          <p:nvSpPr>
            <p:cNvPr name="Freeform 3" id="3"/>
            <p:cNvSpPr/>
            <p:nvPr/>
          </p:nvSpPr>
          <p:spPr>
            <a:xfrm flipH="false" flipV="false" rot="0">
              <a:off x="0" y="0"/>
              <a:ext cx="1736204" cy="567505"/>
            </a:xfrm>
            <a:custGeom>
              <a:avLst/>
              <a:gdLst/>
              <a:ahLst/>
              <a:cxnLst/>
              <a:rect r="r" b="b" t="t" l="l"/>
              <a:pathLst>
                <a:path h="567505" w="1736204">
                  <a:moveTo>
                    <a:pt x="0" y="0"/>
                  </a:moveTo>
                  <a:lnTo>
                    <a:pt x="1736204" y="0"/>
                  </a:lnTo>
                  <a:lnTo>
                    <a:pt x="1736204" y="567505"/>
                  </a:lnTo>
                  <a:lnTo>
                    <a:pt x="0" y="567505"/>
                  </a:lnTo>
                  <a:close/>
                </a:path>
              </a:pathLst>
            </a:custGeom>
            <a:blipFill>
              <a:blip r:embed="rId2">
                <a:alphaModFix amt="50000"/>
              </a:blip>
              <a:stretch>
                <a:fillRect l="0" t="-11532" r="0" b="-92297"/>
              </a:stretch>
            </a:blipFill>
          </p:spPr>
        </p:sp>
      </p:grpSp>
      <p:sp>
        <p:nvSpPr>
          <p:cNvPr name="AutoShape 4" id="4"/>
          <p:cNvSpPr/>
          <p:nvPr/>
        </p:nvSpPr>
        <p:spPr>
          <a:xfrm>
            <a:off x="-544144" y="4457700"/>
            <a:ext cx="19376287" cy="0"/>
          </a:xfrm>
          <a:prstGeom prst="line">
            <a:avLst/>
          </a:prstGeom>
          <a:ln cap="flat" w="19050">
            <a:solidFill>
              <a:srgbClr val="CB9216"/>
            </a:solidFill>
            <a:prstDash val="solid"/>
            <a:headEnd type="none" len="sm" w="sm"/>
            <a:tailEnd type="none" len="sm" w="sm"/>
          </a:ln>
        </p:spPr>
      </p:sp>
      <p:grpSp>
        <p:nvGrpSpPr>
          <p:cNvPr name="Group 5" id="5"/>
          <p:cNvGrpSpPr/>
          <p:nvPr/>
        </p:nvGrpSpPr>
        <p:grpSpPr>
          <a:xfrm rot="0">
            <a:off x="9903143" y="2112797"/>
            <a:ext cx="7153537" cy="4314624"/>
            <a:chOff x="0" y="0"/>
            <a:chExt cx="1557802" cy="939581"/>
          </a:xfrm>
        </p:grpSpPr>
        <p:sp>
          <p:nvSpPr>
            <p:cNvPr name="Freeform 6" id="6"/>
            <p:cNvSpPr/>
            <p:nvPr/>
          </p:nvSpPr>
          <p:spPr>
            <a:xfrm flipH="false" flipV="false" rot="0">
              <a:off x="0" y="0"/>
              <a:ext cx="1557802" cy="939581"/>
            </a:xfrm>
            <a:custGeom>
              <a:avLst/>
              <a:gdLst/>
              <a:ahLst/>
              <a:cxnLst/>
              <a:rect r="r" b="b" t="t" l="l"/>
              <a:pathLst>
                <a:path h="939581" w="1557802">
                  <a:moveTo>
                    <a:pt x="0" y="0"/>
                  </a:moveTo>
                  <a:lnTo>
                    <a:pt x="1557802" y="0"/>
                  </a:lnTo>
                  <a:lnTo>
                    <a:pt x="1557802" y="939581"/>
                  </a:lnTo>
                  <a:lnTo>
                    <a:pt x="0" y="939581"/>
                  </a:lnTo>
                  <a:close/>
                </a:path>
              </a:pathLst>
            </a:custGeom>
            <a:blipFill>
              <a:blip r:embed="rId3">
                <a:alphaModFix amt="89000"/>
              </a:blip>
              <a:stretch>
                <a:fillRect l="0" t="-40350" r="0" b="-83700"/>
              </a:stretch>
            </a:blipFill>
          </p:spPr>
        </p:sp>
      </p:grpSp>
      <p:sp>
        <p:nvSpPr>
          <p:cNvPr name="Freeform 7" id="7"/>
          <p:cNvSpPr/>
          <p:nvPr/>
        </p:nvSpPr>
        <p:spPr>
          <a:xfrm flipH="false" flipV="false" rot="0">
            <a:off x="0" y="-60127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4"/>
            <a:stretch>
              <a:fillRect l="0" t="0" r="0" b="0"/>
            </a:stretch>
          </a:blipFill>
        </p:spPr>
      </p:sp>
      <p:sp>
        <p:nvSpPr>
          <p:cNvPr name="TextBox 8" id="8"/>
          <p:cNvSpPr txBox="true"/>
          <p:nvPr/>
        </p:nvSpPr>
        <p:spPr>
          <a:xfrm rot="0">
            <a:off x="619313" y="1898911"/>
            <a:ext cx="6012593" cy="1916094"/>
          </a:xfrm>
          <a:prstGeom prst="rect">
            <a:avLst/>
          </a:prstGeom>
        </p:spPr>
        <p:txBody>
          <a:bodyPr anchor="t" rtlCol="false" tIns="0" lIns="0" bIns="0" rIns="0">
            <a:spAutoFit/>
          </a:bodyPr>
          <a:lstStyle/>
          <a:p>
            <a:pPr algn="l">
              <a:lnSpc>
                <a:spcPts val="7186"/>
              </a:lnSpc>
            </a:pPr>
            <a:r>
              <a:rPr lang="en-US" sz="7186">
                <a:solidFill>
                  <a:srgbClr val="E8CFA7"/>
                </a:solidFill>
                <a:latin typeface="Boston Angel"/>
                <a:ea typeface="Boston Angel"/>
                <a:cs typeface="Boston Angel"/>
                <a:sym typeface="Boston Angel"/>
              </a:rPr>
              <a:t>WHAT WE ARE PROVIDES</a:t>
            </a:r>
          </a:p>
        </p:txBody>
      </p:sp>
      <p:sp>
        <p:nvSpPr>
          <p:cNvPr name="TextBox 9" id="9"/>
          <p:cNvSpPr txBox="true"/>
          <p:nvPr/>
        </p:nvSpPr>
        <p:spPr>
          <a:xfrm rot="0">
            <a:off x="0" y="4537477"/>
            <a:ext cx="9676144" cy="3854461"/>
          </a:xfrm>
          <a:prstGeom prst="rect">
            <a:avLst/>
          </a:prstGeom>
        </p:spPr>
        <p:txBody>
          <a:bodyPr anchor="t" rtlCol="false" tIns="0" lIns="0" bIns="0" rIns="0">
            <a:spAutoFit/>
          </a:bodyPr>
          <a:lstStyle/>
          <a:p>
            <a:pPr algn="just" marL="561303" indent="-280652" lvl="1">
              <a:lnSpc>
                <a:spcPts val="4419"/>
              </a:lnSpc>
              <a:buFont typeface="Arial"/>
              <a:buChar char="•"/>
            </a:pPr>
            <a:r>
              <a:rPr lang="en-US" sz="2599">
                <a:solidFill>
                  <a:srgbClr val="E8CFA7"/>
                </a:solidFill>
                <a:latin typeface="Boston Angel"/>
                <a:ea typeface="Boston Angel"/>
                <a:cs typeface="Boston Angel"/>
                <a:sym typeface="Boston Angel"/>
              </a:rPr>
              <a:t>Makeup: Enhancing beauty with professional makeup techniques for all occasions.</a:t>
            </a:r>
          </a:p>
          <a:p>
            <a:pPr algn="just" marL="561303" indent="-280652" lvl="1">
              <a:lnSpc>
                <a:spcPts val="4419"/>
              </a:lnSpc>
              <a:buFont typeface="Arial"/>
              <a:buChar char="•"/>
            </a:pPr>
            <a:r>
              <a:rPr lang="en-US" sz="2599">
                <a:solidFill>
                  <a:srgbClr val="E8CFA7"/>
                </a:solidFill>
                <a:latin typeface="Boston Angel"/>
                <a:ea typeface="Boston Angel"/>
                <a:cs typeface="Boston Angel"/>
                <a:sym typeface="Boston Angel"/>
              </a:rPr>
              <a:t>Hairstyling: Trendy cuts, styling, and treatments to suit every personality and event.</a:t>
            </a:r>
          </a:p>
          <a:p>
            <a:pPr algn="just" marL="561303" indent="-280652" lvl="1">
              <a:lnSpc>
                <a:spcPts val="4419"/>
              </a:lnSpc>
              <a:buFont typeface="Arial"/>
              <a:buChar char="•"/>
            </a:pPr>
            <a:r>
              <a:rPr lang="en-US" sz="2599">
                <a:solidFill>
                  <a:srgbClr val="E8CFA7"/>
                </a:solidFill>
                <a:latin typeface="Boston Angel"/>
                <a:ea typeface="Boston Angel"/>
                <a:cs typeface="Boston Angel"/>
                <a:sym typeface="Boston Angel"/>
              </a:rPr>
              <a:t>Facials: Skin-nourishing treatments for a glowing, refreshed, and healthy complexion.</a:t>
            </a:r>
          </a:p>
          <a:p>
            <a:pPr algn="just">
              <a:lnSpc>
                <a:spcPts val="44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8968790"/>
            <a:ext cx="289510" cy="289510"/>
          </a:xfrm>
          <a:custGeom>
            <a:avLst/>
            <a:gdLst/>
            <a:ahLst/>
            <a:cxnLst/>
            <a:rect r="r" b="b" t="t" l="l"/>
            <a:pathLst>
              <a:path h="289510" w="289510">
                <a:moveTo>
                  <a:pt x="0" y="0"/>
                </a:moveTo>
                <a:lnTo>
                  <a:pt x="289510" y="0"/>
                </a:lnTo>
                <a:lnTo>
                  <a:pt x="289510" y="289510"/>
                </a:lnTo>
                <a:lnTo>
                  <a:pt x="0" y="28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0426" y="8968790"/>
            <a:ext cx="289510" cy="289510"/>
          </a:xfrm>
          <a:custGeom>
            <a:avLst/>
            <a:gdLst/>
            <a:ahLst/>
            <a:cxnLst/>
            <a:rect r="r" b="b" t="t" l="l"/>
            <a:pathLst>
              <a:path h="289510" w="289510">
                <a:moveTo>
                  <a:pt x="0" y="0"/>
                </a:moveTo>
                <a:lnTo>
                  <a:pt x="289509" y="0"/>
                </a:lnTo>
                <a:lnTo>
                  <a:pt x="289509" y="289510"/>
                </a:lnTo>
                <a:lnTo>
                  <a:pt x="0" y="289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940823" y="2791383"/>
            <a:ext cx="10129413" cy="5420428"/>
          </a:xfrm>
          <a:prstGeom prst="rect">
            <a:avLst/>
          </a:prstGeom>
        </p:spPr>
        <p:txBody>
          <a:bodyPr anchor="t" rtlCol="false" tIns="0" lIns="0" bIns="0" rIns="0">
            <a:spAutoFit/>
          </a:bodyPr>
          <a:lstStyle/>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Bridal Makeup: Flawless and long-lasting bridal looks for your special day.</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Occasion Makeup: Elegant makeup for parties, events, and professional shoots.</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Hairstyling: Trendy cuts, styling, and treatments to enhance your look.</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Facial Treatments: Rejuvenating facials for a healthy and glowing complexion.</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Nail Art: Creative nail designs with stylish patterns and colors.</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Haircut &amp; Spa: Professional haircuts with relaxing spa treatments for nourishment.</a:t>
            </a:r>
          </a:p>
          <a:p>
            <a:pPr algn="just" marL="548155" indent="-274077" lvl="1">
              <a:lnSpc>
                <a:spcPts val="4316"/>
              </a:lnSpc>
              <a:buFont typeface="Arial"/>
              <a:buChar char="•"/>
            </a:pPr>
            <a:r>
              <a:rPr lang="en-US" sz="2538">
                <a:solidFill>
                  <a:srgbClr val="E8CFA7"/>
                </a:solidFill>
                <a:latin typeface="Boston Angel"/>
                <a:ea typeface="Boston Angel"/>
                <a:cs typeface="Boston Angel"/>
                <a:sym typeface="Boston Angel"/>
              </a:rPr>
              <a:t>Mehndi Designs: Beautiful henna artistry for weddings and festive occasions.</a:t>
            </a:r>
          </a:p>
          <a:p>
            <a:pPr algn="just">
              <a:lnSpc>
                <a:spcPts val="4316"/>
              </a:lnSpc>
            </a:pPr>
          </a:p>
        </p:txBody>
      </p:sp>
      <p:grpSp>
        <p:nvGrpSpPr>
          <p:cNvPr name="Group 5" id="5"/>
          <p:cNvGrpSpPr/>
          <p:nvPr/>
        </p:nvGrpSpPr>
        <p:grpSpPr>
          <a:xfrm rot="0">
            <a:off x="540172" y="6311468"/>
            <a:ext cx="3516877" cy="3398974"/>
            <a:chOff x="0" y="0"/>
            <a:chExt cx="813527" cy="786253"/>
          </a:xfrm>
        </p:grpSpPr>
        <p:sp>
          <p:nvSpPr>
            <p:cNvPr name="Freeform 6" id="6"/>
            <p:cNvSpPr/>
            <p:nvPr/>
          </p:nvSpPr>
          <p:spPr>
            <a:xfrm flipH="false" flipV="false" rot="0">
              <a:off x="0" y="0"/>
              <a:ext cx="813527" cy="786253"/>
            </a:xfrm>
            <a:custGeom>
              <a:avLst/>
              <a:gdLst/>
              <a:ahLst/>
              <a:cxnLst/>
              <a:rect r="r" b="b" t="t" l="l"/>
              <a:pathLst>
                <a:path h="786253" w="813527">
                  <a:moveTo>
                    <a:pt x="0" y="0"/>
                  </a:moveTo>
                  <a:lnTo>
                    <a:pt x="813527" y="0"/>
                  </a:lnTo>
                  <a:lnTo>
                    <a:pt x="813527" y="786253"/>
                  </a:lnTo>
                  <a:lnTo>
                    <a:pt x="0" y="786253"/>
                  </a:lnTo>
                  <a:close/>
                </a:path>
              </a:pathLst>
            </a:custGeom>
            <a:blipFill>
              <a:blip r:embed="rId6"/>
              <a:stretch>
                <a:fillRect l="-22530" t="0" r="-22530" b="0"/>
              </a:stretch>
            </a:blipFill>
          </p:spPr>
        </p:sp>
      </p:grpSp>
      <p:grpSp>
        <p:nvGrpSpPr>
          <p:cNvPr name="Group 7" id="7"/>
          <p:cNvGrpSpPr/>
          <p:nvPr/>
        </p:nvGrpSpPr>
        <p:grpSpPr>
          <a:xfrm rot="0">
            <a:off x="408759" y="2346743"/>
            <a:ext cx="7296580" cy="3812325"/>
            <a:chOff x="0" y="0"/>
            <a:chExt cx="673491" cy="351887"/>
          </a:xfrm>
        </p:grpSpPr>
        <p:sp>
          <p:nvSpPr>
            <p:cNvPr name="Freeform 8" id="8"/>
            <p:cNvSpPr/>
            <p:nvPr/>
          </p:nvSpPr>
          <p:spPr>
            <a:xfrm flipH="false" flipV="false" rot="0">
              <a:off x="0" y="0"/>
              <a:ext cx="673491" cy="351887"/>
            </a:xfrm>
            <a:custGeom>
              <a:avLst/>
              <a:gdLst/>
              <a:ahLst/>
              <a:cxnLst/>
              <a:rect r="r" b="b" t="t" l="l"/>
              <a:pathLst>
                <a:path h="351887" w="673491">
                  <a:moveTo>
                    <a:pt x="0" y="0"/>
                  </a:moveTo>
                  <a:lnTo>
                    <a:pt x="673491" y="0"/>
                  </a:lnTo>
                  <a:lnTo>
                    <a:pt x="673491" y="351887"/>
                  </a:lnTo>
                  <a:lnTo>
                    <a:pt x="0" y="351887"/>
                  </a:lnTo>
                  <a:close/>
                </a:path>
              </a:pathLst>
            </a:custGeom>
            <a:blipFill>
              <a:blip r:embed="rId7"/>
              <a:stretch>
                <a:fillRect l="0" t="-13758" r="0" b="-13758"/>
              </a:stretch>
            </a:blipFill>
          </p:spPr>
        </p:sp>
      </p:grpSp>
      <p:sp>
        <p:nvSpPr>
          <p:cNvPr name="Freeform 9" id="9"/>
          <p:cNvSpPr/>
          <p:nvPr/>
        </p:nvSpPr>
        <p:spPr>
          <a:xfrm flipH="false" flipV="false" rot="0">
            <a:off x="-50024" y="-539921"/>
            <a:ext cx="4107073" cy="3222124"/>
          </a:xfrm>
          <a:custGeom>
            <a:avLst/>
            <a:gdLst/>
            <a:ahLst/>
            <a:cxnLst/>
            <a:rect r="r" b="b" t="t" l="l"/>
            <a:pathLst>
              <a:path h="3222124" w="4107073">
                <a:moveTo>
                  <a:pt x="0" y="0"/>
                </a:moveTo>
                <a:lnTo>
                  <a:pt x="4107073" y="0"/>
                </a:lnTo>
                <a:lnTo>
                  <a:pt x="4107073" y="3222123"/>
                </a:lnTo>
                <a:lnTo>
                  <a:pt x="0" y="3222123"/>
                </a:lnTo>
                <a:lnTo>
                  <a:pt x="0" y="0"/>
                </a:lnTo>
                <a:close/>
              </a:path>
            </a:pathLst>
          </a:custGeom>
          <a:blipFill>
            <a:blip r:embed="rId8"/>
            <a:stretch>
              <a:fillRect l="0" t="0" r="0" b="0"/>
            </a:stretch>
          </a:blipFill>
        </p:spPr>
      </p:sp>
      <p:sp>
        <p:nvSpPr>
          <p:cNvPr name="TextBox 10" id="10"/>
          <p:cNvSpPr txBox="true"/>
          <p:nvPr/>
        </p:nvSpPr>
        <p:spPr>
          <a:xfrm rot="0">
            <a:off x="8790864" y="1137816"/>
            <a:ext cx="8239764" cy="1146176"/>
          </a:xfrm>
          <a:prstGeom prst="rect">
            <a:avLst/>
          </a:prstGeom>
        </p:spPr>
        <p:txBody>
          <a:bodyPr anchor="t" rtlCol="false" tIns="0" lIns="0" bIns="0" rIns="0">
            <a:spAutoFit/>
          </a:bodyPr>
          <a:lstStyle/>
          <a:p>
            <a:pPr algn="l">
              <a:lnSpc>
                <a:spcPts val="8000"/>
              </a:lnSpc>
            </a:pPr>
            <a:r>
              <a:rPr lang="en-US" sz="8000">
                <a:solidFill>
                  <a:srgbClr val="E8CFA7"/>
                </a:solidFill>
                <a:latin typeface="Boston Angel"/>
                <a:ea typeface="Boston Angel"/>
                <a:cs typeface="Boston Angel"/>
                <a:sym typeface="Boston Angel"/>
              </a:rPr>
              <a:t>Our Services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362025"/>
            <a:ext cx="4445118" cy="8464200"/>
          </a:xfrm>
          <a:custGeom>
            <a:avLst/>
            <a:gdLst/>
            <a:ahLst/>
            <a:cxnLst/>
            <a:rect r="r" b="b" t="t" l="l"/>
            <a:pathLst>
              <a:path h="8464200" w="4445118">
                <a:moveTo>
                  <a:pt x="0" y="0"/>
                </a:moveTo>
                <a:lnTo>
                  <a:pt x="4445118" y="0"/>
                </a:lnTo>
                <a:lnTo>
                  <a:pt x="4445118" y="8464200"/>
                </a:lnTo>
                <a:lnTo>
                  <a:pt x="0" y="8464200"/>
                </a:lnTo>
                <a:lnTo>
                  <a:pt x="0" y="0"/>
                </a:lnTo>
                <a:close/>
              </a:path>
            </a:pathLst>
          </a:custGeom>
          <a:blipFill>
            <a:blip r:embed="rId2"/>
            <a:stretch>
              <a:fillRect l="0" t="0" r="-2141" b="-2249"/>
            </a:stretch>
          </a:blipFill>
        </p:spPr>
      </p:sp>
      <p:sp>
        <p:nvSpPr>
          <p:cNvPr name="Freeform 3" id="3"/>
          <p:cNvSpPr/>
          <p:nvPr/>
        </p:nvSpPr>
        <p:spPr>
          <a:xfrm flipH="false" flipV="false" rot="0">
            <a:off x="7127825" y="1709911"/>
            <a:ext cx="4802198" cy="6405791"/>
          </a:xfrm>
          <a:custGeom>
            <a:avLst/>
            <a:gdLst/>
            <a:ahLst/>
            <a:cxnLst/>
            <a:rect r="r" b="b" t="t" l="l"/>
            <a:pathLst>
              <a:path h="6405791" w="4802198">
                <a:moveTo>
                  <a:pt x="0" y="0"/>
                </a:moveTo>
                <a:lnTo>
                  <a:pt x="4802198" y="0"/>
                </a:lnTo>
                <a:lnTo>
                  <a:pt x="4802198" y="6405791"/>
                </a:lnTo>
                <a:lnTo>
                  <a:pt x="0" y="6405791"/>
                </a:lnTo>
                <a:lnTo>
                  <a:pt x="0" y="0"/>
                </a:lnTo>
                <a:close/>
              </a:path>
            </a:pathLst>
          </a:custGeom>
          <a:blipFill>
            <a:blip r:embed="rId3"/>
            <a:stretch>
              <a:fillRect l="0" t="0" r="-5071" b="0"/>
            </a:stretch>
          </a:blipFill>
        </p:spPr>
      </p:sp>
      <p:sp>
        <p:nvSpPr>
          <p:cNvPr name="Freeform 4" id="4"/>
          <p:cNvSpPr/>
          <p:nvPr/>
        </p:nvSpPr>
        <p:spPr>
          <a:xfrm flipH="false" flipV="false" rot="0">
            <a:off x="-209477" y="-607618"/>
            <a:ext cx="3656053" cy="2868284"/>
          </a:xfrm>
          <a:custGeom>
            <a:avLst/>
            <a:gdLst/>
            <a:ahLst/>
            <a:cxnLst/>
            <a:rect r="r" b="b" t="t" l="l"/>
            <a:pathLst>
              <a:path h="2868284" w="3656053">
                <a:moveTo>
                  <a:pt x="0" y="0"/>
                </a:moveTo>
                <a:lnTo>
                  <a:pt x="3656052" y="0"/>
                </a:lnTo>
                <a:lnTo>
                  <a:pt x="3656052" y="2868284"/>
                </a:lnTo>
                <a:lnTo>
                  <a:pt x="0" y="2868284"/>
                </a:lnTo>
                <a:lnTo>
                  <a:pt x="0" y="0"/>
                </a:lnTo>
                <a:close/>
              </a:path>
            </a:pathLst>
          </a:custGeom>
          <a:blipFill>
            <a:blip r:embed="rId4"/>
            <a:stretch>
              <a:fillRect l="0" t="0" r="0" b="0"/>
            </a:stretch>
          </a:blipFill>
        </p:spPr>
      </p:sp>
      <p:sp>
        <p:nvSpPr>
          <p:cNvPr name="Freeform 5" id="5"/>
          <p:cNvSpPr/>
          <p:nvPr/>
        </p:nvSpPr>
        <p:spPr>
          <a:xfrm flipH="false" flipV="false" rot="0">
            <a:off x="12558398" y="1709911"/>
            <a:ext cx="5250061" cy="6103655"/>
          </a:xfrm>
          <a:custGeom>
            <a:avLst/>
            <a:gdLst/>
            <a:ahLst/>
            <a:cxnLst/>
            <a:rect r="r" b="b" t="t" l="l"/>
            <a:pathLst>
              <a:path h="6103655" w="5250061">
                <a:moveTo>
                  <a:pt x="0" y="0"/>
                </a:moveTo>
                <a:lnTo>
                  <a:pt x="5250061" y="0"/>
                </a:lnTo>
                <a:lnTo>
                  <a:pt x="5250061" y="6103655"/>
                </a:lnTo>
                <a:lnTo>
                  <a:pt x="0" y="6103655"/>
                </a:lnTo>
                <a:lnTo>
                  <a:pt x="0" y="0"/>
                </a:lnTo>
                <a:close/>
              </a:path>
            </a:pathLst>
          </a:custGeom>
          <a:blipFill>
            <a:blip r:embed="rId5"/>
            <a:stretch>
              <a:fillRect l="0" t="0" r="0" b="0"/>
            </a:stretch>
          </a:blipFill>
        </p:spPr>
      </p:sp>
      <p:sp>
        <p:nvSpPr>
          <p:cNvPr name="TextBox 6" id="6"/>
          <p:cNvSpPr txBox="true"/>
          <p:nvPr/>
        </p:nvSpPr>
        <p:spPr>
          <a:xfrm rot="0">
            <a:off x="5768893" y="194981"/>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User Side</a:t>
            </a:r>
          </a:p>
        </p:txBody>
      </p:sp>
      <p:sp>
        <p:nvSpPr>
          <p:cNvPr name="TextBox 7" id="7"/>
          <p:cNvSpPr txBox="true"/>
          <p:nvPr/>
        </p:nvSpPr>
        <p:spPr>
          <a:xfrm rot="0">
            <a:off x="7127825" y="8696393"/>
            <a:ext cx="10680634" cy="1129604"/>
          </a:xfrm>
          <a:prstGeom prst="rect">
            <a:avLst/>
          </a:prstGeom>
        </p:spPr>
        <p:txBody>
          <a:bodyPr anchor="t" rtlCol="false" tIns="0" lIns="0" bIns="0" rIns="0">
            <a:spAutoFit/>
          </a:bodyPr>
          <a:lstStyle/>
          <a:p>
            <a:pPr algn="l">
              <a:lnSpc>
                <a:spcPts val="2856"/>
              </a:lnSpc>
              <a:spcBef>
                <a:spcPct val="0"/>
              </a:spcBef>
            </a:pPr>
            <a:r>
              <a:rPr lang="en-US" sz="2856">
                <a:solidFill>
                  <a:srgbClr val="E8CFA7"/>
                </a:solidFill>
                <a:latin typeface="Boston Angel"/>
                <a:ea typeface="Boston Angel"/>
                <a:cs typeface="Boston Angel"/>
                <a:sym typeface="Boston Angel"/>
              </a:rPr>
              <a:t>Welcome to The Glamour - your one-stop destination for beauty treatments and services, crafted to meet your needs with excellence and innovation. Explore our offerings and discover the solutions that await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33144"/>
            <a:ext cx="7985670" cy="4660053"/>
          </a:xfrm>
          <a:custGeom>
            <a:avLst/>
            <a:gdLst/>
            <a:ahLst/>
            <a:cxnLst/>
            <a:rect r="r" b="b" t="t" l="l"/>
            <a:pathLst>
              <a:path h="4660053" w="7985670">
                <a:moveTo>
                  <a:pt x="0" y="0"/>
                </a:moveTo>
                <a:lnTo>
                  <a:pt x="7985670" y="0"/>
                </a:lnTo>
                <a:lnTo>
                  <a:pt x="7985670" y="4660053"/>
                </a:lnTo>
                <a:lnTo>
                  <a:pt x="0" y="4660053"/>
                </a:lnTo>
                <a:lnTo>
                  <a:pt x="0" y="0"/>
                </a:lnTo>
                <a:close/>
              </a:path>
            </a:pathLst>
          </a:custGeom>
          <a:blipFill>
            <a:blip r:embed="rId2"/>
            <a:stretch>
              <a:fillRect l="-1932" t="-634" r="0" b="-634"/>
            </a:stretch>
          </a:blipFill>
        </p:spPr>
      </p:sp>
      <p:sp>
        <p:nvSpPr>
          <p:cNvPr name="Freeform 3" id="3"/>
          <p:cNvSpPr/>
          <p:nvPr/>
        </p:nvSpPr>
        <p:spPr>
          <a:xfrm flipH="false" flipV="false" rot="0">
            <a:off x="9398886" y="1833144"/>
            <a:ext cx="8199086" cy="4660053"/>
          </a:xfrm>
          <a:custGeom>
            <a:avLst/>
            <a:gdLst/>
            <a:ahLst/>
            <a:cxnLst/>
            <a:rect r="r" b="b" t="t" l="l"/>
            <a:pathLst>
              <a:path h="4660053" w="8199086">
                <a:moveTo>
                  <a:pt x="0" y="0"/>
                </a:moveTo>
                <a:lnTo>
                  <a:pt x="8199086" y="0"/>
                </a:lnTo>
                <a:lnTo>
                  <a:pt x="8199086" y="4660053"/>
                </a:lnTo>
                <a:lnTo>
                  <a:pt x="0" y="4660053"/>
                </a:lnTo>
                <a:lnTo>
                  <a:pt x="0" y="0"/>
                </a:lnTo>
                <a:close/>
              </a:path>
            </a:pathLst>
          </a:custGeom>
          <a:blipFill>
            <a:blip r:embed="rId3"/>
            <a:stretch>
              <a:fillRect l="0" t="-3001" r="0" b="-196"/>
            </a:stretch>
          </a:blipFill>
        </p:spPr>
      </p:sp>
      <p:sp>
        <p:nvSpPr>
          <p:cNvPr name="Freeform 4" id="4"/>
          <p:cNvSpPr/>
          <p:nvPr/>
        </p:nvSpPr>
        <p:spPr>
          <a:xfrm flipH="false" flipV="false" rot="0">
            <a:off x="-307136" y="-835089"/>
            <a:ext cx="4107073" cy="3222124"/>
          </a:xfrm>
          <a:custGeom>
            <a:avLst/>
            <a:gdLst/>
            <a:ahLst/>
            <a:cxnLst/>
            <a:rect r="r" b="b" t="t" l="l"/>
            <a:pathLst>
              <a:path h="3222124" w="4107073">
                <a:moveTo>
                  <a:pt x="0" y="0"/>
                </a:moveTo>
                <a:lnTo>
                  <a:pt x="4107074" y="0"/>
                </a:lnTo>
                <a:lnTo>
                  <a:pt x="4107074" y="3222123"/>
                </a:lnTo>
                <a:lnTo>
                  <a:pt x="0" y="3222123"/>
                </a:lnTo>
                <a:lnTo>
                  <a:pt x="0" y="0"/>
                </a:lnTo>
                <a:close/>
              </a:path>
            </a:pathLst>
          </a:custGeom>
          <a:blipFill>
            <a:blip r:embed="rId4"/>
            <a:stretch>
              <a:fillRect l="0" t="0" r="0" b="0"/>
            </a:stretch>
          </a:blipFill>
        </p:spPr>
      </p:sp>
      <p:sp>
        <p:nvSpPr>
          <p:cNvPr name="TextBox 5" id="5"/>
          <p:cNvSpPr txBox="true"/>
          <p:nvPr/>
        </p:nvSpPr>
        <p:spPr>
          <a:xfrm rot="0">
            <a:off x="1028700" y="7013361"/>
            <a:ext cx="4011870" cy="368307"/>
          </a:xfrm>
          <a:prstGeom prst="rect">
            <a:avLst/>
          </a:prstGeom>
        </p:spPr>
        <p:txBody>
          <a:bodyPr anchor="t" rtlCol="false" tIns="0" lIns="0" bIns="0" rIns="0">
            <a:spAutoFit/>
          </a:bodyPr>
          <a:lstStyle/>
          <a:p>
            <a:pPr algn="l">
              <a:lnSpc>
                <a:spcPts val="2500"/>
              </a:lnSpc>
            </a:pPr>
            <a:r>
              <a:rPr lang="en-US" sz="2500">
                <a:solidFill>
                  <a:srgbClr val="E8CFA7"/>
                </a:solidFill>
                <a:latin typeface="Boston Angel"/>
                <a:ea typeface="Boston Angel"/>
                <a:cs typeface="Boston Angel"/>
                <a:sym typeface="Boston Angel"/>
              </a:rPr>
              <a:t>This is our login page </a:t>
            </a:r>
          </a:p>
        </p:txBody>
      </p:sp>
      <p:sp>
        <p:nvSpPr>
          <p:cNvPr name="TextBox 6" id="6"/>
          <p:cNvSpPr txBox="true"/>
          <p:nvPr/>
        </p:nvSpPr>
        <p:spPr>
          <a:xfrm rot="0">
            <a:off x="9486560" y="7013361"/>
            <a:ext cx="4011870" cy="368307"/>
          </a:xfrm>
          <a:prstGeom prst="rect">
            <a:avLst/>
          </a:prstGeom>
        </p:spPr>
        <p:txBody>
          <a:bodyPr anchor="t" rtlCol="false" tIns="0" lIns="0" bIns="0" rIns="0">
            <a:spAutoFit/>
          </a:bodyPr>
          <a:lstStyle/>
          <a:p>
            <a:pPr algn="l">
              <a:lnSpc>
                <a:spcPts val="2500"/>
              </a:lnSpc>
            </a:pPr>
            <a:r>
              <a:rPr lang="en-US" sz="2500">
                <a:solidFill>
                  <a:srgbClr val="E8CFA7"/>
                </a:solidFill>
                <a:latin typeface="Boston Angel"/>
                <a:ea typeface="Boston Angel"/>
                <a:cs typeface="Boston Angel"/>
                <a:sym typeface="Boston Angel"/>
              </a:rPr>
              <a:t>This is our Register page </a:t>
            </a:r>
          </a:p>
        </p:txBody>
      </p:sp>
      <p:sp>
        <p:nvSpPr>
          <p:cNvPr name="TextBox 7" id="7"/>
          <p:cNvSpPr txBox="true"/>
          <p:nvPr/>
        </p:nvSpPr>
        <p:spPr>
          <a:xfrm rot="0">
            <a:off x="5726529" y="194981"/>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User Side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68356" y="-788932"/>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1028700" y="1928202"/>
            <a:ext cx="10184896" cy="5624992"/>
          </a:xfrm>
          <a:custGeom>
            <a:avLst/>
            <a:gdLst/>
            <a:ahLst/>
            <a:cxnLst/>
            <a:rect r="r" b="b" t="t" l="l"/>
            <a:pathLst>
              <a:path h="5624992" w="10184896">
                <a:moveTo>
                  <a:pt x="0" y="0"/>
                </a:moveTo>
                <a:lnTo>
                  <a:pt x="10184896" y="0"/>
                </a:lnTo>
                <a:lnTo>
                  <a:pt x="10184896" y="5624991"/>
                </a:lnTo>
                <a:lnTo>
                  <a:pt x="0" y="5624991"/>
                </a:lnTo>
                <a:lnTo>
                  <a:pt x="0" y="0"/>
                </a:lnTo>
                <a:close/>
              </a:path>
            </a:pathLst>
          </a:custGeom>
          <a:blipFill>
            <a:blip r:embed="rId3"/>
            <a:stretch>
              <a:fillRect l="0" t="0" r="0" b="0"/>
            </a:stretch>
          </a:blipFill>
        </p:spPr>
      </p:sp>
      <p:sp>
        <p:nvSpPr>
          <p:cNvPr name="TextBox 4" id="4"/>
          <p:cNvSpPr txBox="true"/>
          <p:nvPr/>
        </p:nvSpPr>
        <p:spPr>
          <a:xfrm rot="0">
            <a:off x="11750111" y="1956777"/>
            <a:ext cx="4990317" cy="5908296"/>
          </a:xfrm>
          <a:prstGeom prst="rect">
            <a:avLst/>
          </a:prstGeom>
        </p:spPr>
        <p:txBody>
          <a:bodyPr anchor="t" rtlCol="false" tIns="0" lIns="0" bIns="0" rIns="0">
            <a:spAutoFit/>
          </a:bodyPr>
          <a:lstStyle/>
          <a:p>
            <a:pPr algn="l">
              <a:lnSpc>
                <a:spcPts val="3110"/>
              </a:lnSpc>
            </a:pPr>
            <a:r>
              <a:rPr lang="en-US" sz="3110" spc="348">
                <a:solidFill>
                  <a:srgbClr val="E8CFA7"/>
                </a:solidFill>
                <a:latin typeface="Boston Angel"/>
                <a:ea typeface="Boston Angel"/>
                <a:cs typeface="Boston Angel"/>
                <a:sym typeface="Boston Angel"/>
              </a:rPr>
              <a:t>The Book Appointment feature allows customers to select a service, and pick a date and time from available slots. Users can confirm the booking by providing their details and optionally making an online payment. They receive a confirmation via email, and admins can manage appointments, send reminders, and track booking history.</a:t>
            </a:r>
          </a:p>
        </p:txBody>
      </p:sp>
      <p:sp>
        <p:nvSpPr>
          <p:cNvPr name="TextBox 5" id="5"/>
          <p:cNvSpPr txBox="true"/>
          <p:nvPr/>
        </p:nvSpPr>
        <p:spPr>
          <a:xfrm rot="0">
            <a:off x="5383969" y="194981"/>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User Side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4770" y="-349429"/>
            <a:ext cx="4107073" cy="3222124"/>
          </a:xfrm>
          <a:custGeom>
            <a:avLst/>
            <a:gdLst/>
            <a:ahLst/>
            <a:cxnLst/>
            <a:rect r="r" b="b" t="t" l="l"/>
            <a:pathLst>
              <a:path h="3222124" w="4107073">
                <a:moveTo>
                  <a:pt x="0" y="0"/>
                </a:moveTo>
                <a:lnTo>
                  <a:pt x="4107074" y="0"/>
                </a:lnTo>
                <a:lnTo>
                  <a:pt x="4107074"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4422134" y="1261633"/>
            <a:ext cx="4199651" cy="8465846"/>
          </a:xfrm>
          <a:custGeom>
            <a:avLst/>
            <a:gdLst/>
            <a:ahLst/>
            <a:cxnLst/>
            <a:rect r="r" b="b" t="t" l="l"/>
            <a:pathLst>
              <a:path h="8465846" w="4199651">
                <a:moveTo>
                  <a:pt x="0" y="0"/>
                </a:moveTo>
                <a:lnTo>
                  <a:pt x="4199651" y="0"/>
                </a:lnTo>
                <a:lnTo>
                  <a:pt x="4199651" y="8465846"/>
                </a:lnTo>
                <a:lnTo>
                  <a:pt x="0" y="8465846"/>
                </a:lnTo>
                <a:lnTo>
                  <a:pt x="0" y="0"/>
                </a:lnTo>
                <a:close/>
              </a:path>
            </a:pathLst>
          </a:custGeom>
          <a:blipFill>
            <a:blip r:embed="rId3"/>
            <a:stretch>
              <a:fillRect l="-102" t="0" r="-102" b="0"/>
            </a:stretch>
          </a:blipFill>
        </p:spPr>
      </p:sp>
      <p:sp>
        <p:nvSpPr>
          <p:cNvPr name="TextBox 4" id="4"/>
          <p:cNvSpPr txBox="true"/>
          <p:nvPr/>
        </p:nvSpPr>
        <p:spPr>
          <a:xfrm rot="0">
            <a:off x="9582150" y="2750387"/>
            <a:ext cx="5562916" cy="2393571"/>
          </a:xfrm>
          <a:prstGeom prst="rect">
            <a:avLst/>
          </a:prstGeom>
        </p:spPr>
        <p:txBody>
          <a:bodyPr anchor="t" rtlCol="false" tIns="0" lIns="0" bIns="0" rIns="0">
            <a:spAutoFit/>
          </a:bodyPr>
          <a:lstStyle/>
          <a:p>
            <a:pPr algn="l">
              <a:lnSpc>
                <a:spcPts val="3110"/>
              </a:lnSpc>
            </a:pPr>
            <a:r>
              <a:rPr lang="en-US" sz="3110" spc="348">
                <a:solidFill>
                  <a:srgbClr val="E8CFA7"/>
                </a:solidFill>
                <a:latin typeface="Boston Angel"/>
                <a:ea typeface="Boston Angel"/>
                <a:cs typeface="Boston Angel"/>
                <a:sym typeface="Boston Angel"/>
              </a:rPr>
              <a:t>This is our all services details page , when user clicks on any of the carousel card of services , this page will open. user can see what price is for which service.</a:t>
            </a:r>
          </a:p>
        </p:txBody>
      </p:sp>
      <p:sp>
        <p:nvSpPr>
          <p:cNvPr name="TextBox 5" id="5"/>
          <p:cNvSpPr txBox="true"/>
          <p:nvPr/>
        </p:nvSpPr>
        <p:spPr>
          <a:xfrm rot="0">
            <a:off x="5822119" y="427914"/>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User Side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866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4008" y="-416358"/>
            <a:ext cx="4107073" cy="3222124"/>
          </a:xfrm>
          <a:custGeom>
            <a:avLst/>
            <a:gdLst/>
            <a:ahLst/>
            <a:cxnLst/>
            <a:rect r="r" b="b" t="t" l="l"/>
            <a:pathLst>
              <a:path h="3222124" w="4107073">
                <a:moveTo>
                  <a:pt x="0" y="0"/>
                </a:moveTo>
                <a:lnTo>
                  <a:pt x="4107073" y="0"/>
                </a:lnTo>
                <a:lnTo>
                  <a:pt x="4107073" y="3222124"/>
                </a:lnTo>
                <a:lnTo>
                  <a:pt x="0" y="3222124"/>
                </a:lnTo>
                <a:lnTo>
                  <a:pt x="0" y="0"/>
                </a:lnTo>
                <a:close/>
              </a:path>
            </a:pathLst>
          </a:custGeom>
          <a:blipFill>
            <a:blip r:embed="rId2"/>
            <a:stretch>
              <a:fillRect l="0" t="0" r="0" b="0"/>
            </a:stretch>
          </a:blipFill>
        </p:spPr>
      </p:sp>
      <p:sp>
        <p:nvSpPr>
          <p:cNvPr name="Freeform 3" id="3"/>
          <p:cNvSpPr/>
          <p:nvPr/>
        </p:nvSpPr>
        <p:spPr>
          <a:xfrm flipH="false" flipV="false" rot="0">
            <a:off x="13463037" y="4305396"/>
            <a:ext cx="4467567" cy="1150323"/>
          </a:xfrm>
          <a:custGeom>
            <a:avLst/>
            <a:gdLst/>
            <a:ahLst/>
            <a:cxnLst/>
            <a:rect r="r" b="b" t="t" l="l"/>
            <a:pathLst>
              <a:path h="1150323" w="4467567">
                <a:moveTo>
                  <a:pt x="0" y="0"/>
                </a:moveTo>
                <a:lnTo>
                  <a:pt x="4467567" y="0"/>
                </a:lnTo>
                <a:lnTo>
                  <a:pt x="4467567" y="1150322"/>
                </a:lnTo>
                <a:lnTo>
                  <a:pt x="0" y="1150322"/>
                </a:lnTo>
                <a:lnTo>
                  <a:pt x="0" y="0"/>
                </a:lnTo>
                <a:close/>
              </a:path>
            </a:pathLst>
          </a:custGeom>
          <a:blipFill>
            <a:blip r:embed="rId3"/>
            <a:stretch>
              <a:fillRect l="0" t="-16444" r="0" b="-16444"/>
            </a:stretch>
          </a:blipFill>
        </p:spPr>
      </p:sp>
      <p:sp>
        <p:nvSpPr>
          <p:cNvPr name="Freeform 4" id="4"/>
          <p:cNvSpPr/>
          <p:nvPr/>
        </p:nvSpPr>
        <p:spPr>
          <a:xfrm flipH="false" flipV="false" rot="0">
            <a:off x="369179" y="5887501"/>
            <a:ext cx="6520465" cy="3667762"/>
          </a:xfrm>
          <a:custGeom>
            <a:avLst/>
            <a:gdLst/>
            <a:ahLst/>
            <a:cxnLst/>
            <a:rect r="r" b="b" t="t" l="l"/>
            <a:pathLst>
              <a:path h="3667762" w="6520465">
                <a:moveTo>
                  <a:pt x="0" y="0"/>
                </a:moveTo>
                <a:lnTo>
                  <a:pt x="6520465" y="0"/>
                </a:lnTo>
                <a:lnTo>
                  <a:pt x="6520465" y="3667762"/>
                </a:lnTo>
                <a:lnTo>
                  <a:pt x="0" y="3667762"/>
                </a:lnTo>
                <a:lnTo>
                  <a:pt x="0" y="0"/>
                </a:lnTo>
                <a:close/>
              </a:path>
            </a:pathLst>
          </a:custGeom>
          <a:blipFill>
            <a:blip r:embed="rId4"/>
            <a:stretch>
              <a:fillRect l="0" t="0" r="0" b="0"/>
            </a:stretch>
          </a:blipFill>
        </p:spPr>
      </p:sp>
      <p:sp>
        <p:nvSpPr>
          <p:cNvPr name="Freeform 5" id="5"/>
          <p:cNvSpPr/>
          <p:nvPr/>
        </p:nvSpPr>
        <p:spPr>
          <a:xfrm flipH="false" flipV="false" rot="0">
            <a:off x="7147671" y="2314954"/>
            <a:ext cx="5924334" cy="3332438"/>
          </a:xfrm>
          <a:custGeom>
            <a:avLst/>
            <a:gdLst/>
            <a:ahLst/>
            <a:cxnLst/>
            <a:rect r="r" b="b" t="t" l="l"/>
            <a:pathLst>
              <a:path h="3332438" w="5924334">
                <a:moveTo>
                  <a:pt x="0" y="0"/>
                </a:moveTo>
                <a:lnTo>
                  <a:pt x="5924334" y="0"/>
                </a:lnTo>
                <a:lnTo>
                  <a:pt x="5924334" y="3332438"/>
                </a:lnTo>
                <a:lnTo>
                  <a:pt x="0" y="3332438"/>
                </a:lnTo>
                <a:lnTo>
                  <a:pt x="0" y="0"/>
                </a:lnTo>
                <a:close/>
              </a:path>
            </a:pathLst>
          </a:custGeom>
          <a:blipFill>
            <a:blip r:embed="rId5"/>
            <a:stretch>
              <a:fillRect l="0" t="0" r="0" b="0"/>
            </a:stretch>
          </a:blipFill>
        </p:spPr>
      </p:sp>
      <p:sp>
        <p:nvSpPr>
          <p:cNvPr name="Freeform 6" id="6"/>
          <p:cNvSpPr/>
          <p:nvPr/>
        </p:nvSpPr>
        <p:spPr>
          <a:xfrm flipH="false" flipV="false" rot="0">
            <a:off x="369179" y="2314954"/>
            <a:ext cx="6520465" cy="3285024"/>
          </a:xfrm>
          <a:custGeom>
            <a:avLst/>
            <a:gdLst/>
            <a:ahLst/>
            <a:cxnLst/>
            <a:rect r="r" b="b" t="t" l="l"/>
            <a:pathLst>
              <a:path h="3285024" w="6520465">
                <a:moveTo>
                  <a:pt x="0" y="0"/>
                </a:moveTo>
                <a:lnTo>
                  <a:pt x="6520465" y="0"/>
                </a:lnTo>
                <a:lnTo>
                  <a:pt x="6520465" y="3285024"/>
                </a:lnTo>
                <a:lnTo>
                  <a:pt x="0" y="3285024"/>
                </a:lnTo>
                <a:lnTo>
                  <a:pt x="0" y="0"/>
                </a:lnTo>
                <a:close/>
              </a:path>
            </a:pathLst>
          </a:custGeom>
          <a:blipFill>
            <a:blip r:embed="rId6"/>
            <a:stretch>
              <a:fillRect l="0" t="-5825" r="0" b="-5825"/>
            </a:stretch>
          </a:blipFill>
        </p:spPr>
      </p:sp>
      <p:sp>
        <p:nvSpPr>
          <p:cNvPr name="TextBox 7" id="7"/>
          <p:cNvSpPr txBox="true"/>
          <p:nvPr/>
        </p:nvSpPr>
        <p:spPr>
          <a:xfrm rot="0">
            <a:off x="7516399" y="6016887"/>
            <a:ext cx="10280348" cy="2296180"/>
          </a:xfrm>
          <a:prstGeom prst="rect">
            <a:avLst/>
          </a:prstGeom>
        </p:spPr>
        <p:txBody>
          <a:bodyPr anchor="t" rtlCol="false" tIns="0" lIns="0" bIns="0" rIns="0">
            <a:spAutoFit/>
          </a:bodyPr>
          <a:lstStyle/>
          <a:p>
            <a:pPr algn="l">
              <a:lnSpc>
                <a:spcPts val="3638"/>
              </a:lnSpc>
            </a:pPr>
            <a:r>
              <a:rPr lang="en-US" sz="2599">
                <a:solidFill>
                  <a:srgbClr val="E8CFA7"/>
                </a:solidFill>
                <a:latin typeface="Boston Angel"/>
                <a:ea typeface="Boston Angel"/>
                <a:cs typeface="Boston Angel"/>
                <a:sym typeface="Boston Angel"/>
              </a:rPr>
              <a:t>The "My Profile" feature enhances user experience by integrating "My Appointment," "My Cart," and "Edit Profile." Users can easily manage appointments, review shopping items, and update personal information, creating a seamless and personalized interface. This fosters greater engagement and satisfaction.</a:t>
            </a:r>
          </a:p>
        </p:txBody>
      </p:sp>
      <p:sp>
        <p:nvSpPr>
          <p:cNvPr name="TextBox 8" id="8"/>
          <p:cNvSpPr txBox="true"/>
          <p:nvPr/>
        </p:nvSpPr>
        <p:spPr>
          <a:xfrm rot="0">
            <a:off x="5383969" y="635653"/>
            <a:ext cx="7520061" cy="833719"/>
          </a:xfrm>
          <a:prstGeom prst="rect">
            <a:avLst/>
          </a:prstGeom>
        </p:spPr>
        <p:txBody>
          <a:bodyPr anchor="t" rtlCol="false" tIns="0" lIns="0" bIns="0" rIns="0">
            <a:spAutoFit/>
          </a:bodyPr>
          <a:lstStyle/>
          <a:p>
            <a:pPr algn="l">
              <a:lnSpc>
                <a:spcPts val="5823"/>
              </a:lnSpc>
            </a:pPr>
            <a:r>
              <a:rPr lang="en-US" sz="5823">
                <a:solidFill>
                  <a:srgbClr val="E8CFA7"/>
                </a:solidFill>
                <a:latin typeface="Boston Angel"/>
                <a:ea typeface="Boston Angel"/>
                <a:cs typeface="Boston Angel"/>
                <a:sym typeface="Boston Angel"/>
              </a:rPr>
              <a:t>figma design - User Side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DAGeA8ZdOvg</dc:identifier>
  <dcterms:modified xsi:type="dcterms:W3CDTF">2011-08-01T06:04:30Z</dcterms:modified>
  <cp:revision>1</cp:revision>
  <dc:title>The GLAMOUR</dc:title>
</cp:coreProperties>
</file>